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 bookmarkIdSeed="3">
  <p:sldMasterIdLst>
    <p:sldMasterId id="2147483648" r:id="rId4"/>
  </p:sldMasterIdLst>
  <p:notesMasterIdLst>
    <p:notesMasterId r:id="rId46"/>
  </p:notesMasterIdLst>
  <p:handoutMasterIdLst>
    <p:handoutMasterId r:id="rId47"/>
  </p:handoutMasterIdLst>
  <p:sldIdLst>
    <p:sldId id="738" r:id="rId5"/>
    <p:sldId id="301" r:id="rId6"/>
    <p:sldId id="300" r:id="rId7"/>
    <p:sldId id="759" r:id="rId8"/>
    <p:sldId id="760" r:id="rId9"/>
    <p:sldId id="764" r:id="rId10"/>
    <p:sldId id="808" r:id="rId11"/>
    <p:sldId id="809" r:id="rId12"/>
    <p:sldId id="765" r:id="rId13"/>
    <p:sldId id="770" r:id="rId14"/>
    <p:sldId id="774" r:id="rId15"/>
    <p:sldId id="775" r:id="rId16"/>
    <p:sldId id="776" r:id="rId17"/>
    <p:sldId id="777" r:id="rId18"/>
    <p:sldId id="771" r:id="rId19"/>
    <p:sldId id="778" r:id="rId20"/>
    <p:sldId id="779" r:id="rId21"/>
    <p:sldId id="780" r:id="rId22"/>
    <p:sldId id="781" r:id="rId23"/>
    <p:sldId id="782" r:id="rId24"/>
    <p:sldId id="768" r:id="rId25"/>
    <p:sldId id="783" r:id="rId26"/>
    <p:sldId id="788" r:id="rId27"/>
    <p:sldId id="784" r:id="rId28"/>
    <p:sldId id="769" r:id="rId29"/>
    <p:sldId id="807" r:id="rId30"/>
    <p:sldId id="796" r:id="rId31"/>
    <p:sldId id="793" r:id="rId32"/>
    <p:sldId id="794" r:id="rId33"/>
    <p:sldId id="795" r:id="rId34"/>
    <p:sldId id="766" r:id="rId35"/>
    <p:sldId id="789" r:id="rId36"/>
    <p:sldId id="790" r:id="rId37"/>
    <p:sldId id="804" r:id="rId38"/>
    <p:sldId id="797" r:id="rId39"/>
    <p:sldId id="798" r:id="rId40"/>
    <p:sldId id="799" r:id="rId41"/>
    <p:sldId id="800" r:id="rId42"/>
    <p:sldId id="805" r:id="rId43"/>
    <p:sldId id="767" r:id="rId44"/>
    <p:sldId id="762" r:id="rId45"/>
  </p:sldIdLst>
  <p:sldSz cx="12192000" cy="6858000"/>
  <p:notesSz cx="6797675" cy="9926638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niil Kuznetsov" initials="DK" lastIdx="1" clrIdx="0">
    <p:extLst>
      <p:ext uri="{19B8F6BF-5375-455C-9EA6-DF929625EA0E}">
        <p15:presenceInfo xmlns:p15="http://schemas.microsoft.com/office/powerpoint/2012/main" userId="435b218c415d336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E2007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591" autoAdjust="0"/>
    <p:restoredTop sz="95226" autoAdjust="0"/>
  </p:normalViewPr>
  <p:slideViewPr>
    <p:cSldViewPr snapToObjects="1">
      <p:cViewPr varScale="1">
        <p:scale>
          <a:sx n="86" d="100"/>
          <a:sy n="86" d="100"/>
        </p:scale>
        <p:origin x="672" y="5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Objects="1" showGuides="1">
      <p:cViewPr varScale="1">
        <p:scale>
          <a:sx n="60" d="100"/>
          <a:sy n="60" d="100"/>
        </p:scale>
        <p:origin x="3274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handoutMaster" Target="handoutMasters/handoutMaster1.xml"/><Relationship Id="rId50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commentAuthors" Target="commentAuthors.xml"/><Relationship Id="rId8" Type="http://schemas.openxmlformats.org/officeDocument/2006/relationships/slide" Target="slides/slide4.xml"/><Relationship Id="rId51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DAN\t_systems\trade_project\Lit_review_trade_4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8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Times New Roman" panose="02020603050405020304" pitchFamily="18" charset="0"/>
              </a:defRPr>
            </a:pPr>
            <a:r>
              <a:rPr lang="en-US" dirty="0"/>
              <a:t>Precision of BERT model is about 0.8-0.9 for event types with larger number of </a:t>
            </a:r>
            <a:r>
              <a:rPr lang="en-US" dirty="0" err="1"/>
              <a:t>observaions</a:t>
            </a:r>
            <a:r>
              <a:rPr lang="en-US" dirty="0"/>
              <a:t> in validation set.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8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+mn-ea"/>
              <a:cs typeface="Times New Roman" panose="02020603050405020304" pitchFamily="18" charset="0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BERT!$J$1</c:f>
              <c:strCache>
                <c:ptCount val="1"/>
                <c:pt idx="0">
                  <c:v>support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tx2"/>
              </a:solidFill>
              <a:ln w="9525">
                <a:noFill/>
              </a:ln>
              <a:effectLst/>
            </c:spPr>
          </c:marker>
          <c:xVal>
            <c:numRef>
              <c:f>BERT!$I$2:$I$20</c:f>
              <c:numCache>
                <c:formatCode>General</c:formatCode>
                <c:ptCount val="19"/>
                <c:pt idx="1">
                  <c:v>0.93</c:v>
                </c:pt>
                <c:pt idx="2">
                  <c:v>0.9</c:v>
                </c:pt>
                <c:pt idx="3">
                  <c:v>0.93</c:v>
                </c:pt>
                <c:pt idx="4">
                  <c:v>0.8</c:v>
                </c:pt>
                <c:pt idx="5">
                  <c:v>0.92</c:v>
                </c:pt>
                <c:pt idx="6">
                  <c:v>0.73</c:v>
                </c:pt>
                <c:pt idx="7">
                  <c:v>0.94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  <c:pt idx="11">
                  <c:v>0.84</c:v>
                </c:pt>
                <c:pt idx="12">
                  <c:v>0.6</c:v>
                </c:pt>
                <c:pt idx="13">
                  <c:v>0.79</c:v>
                </c:pt>
                <c:pt idx="14">
                  <c:v>1</c:v>
                </c:pt>
                <c:pt idx="15">
                  <c:v>0.75</c:v>
                </c:pt>
                <c:pt idx="16">
                  <c:v>1</c:v>
                </c:pt>
                <c:pt idx="17">
                  <c:v>0.93</c:v>
                </c:pt>
                <c:pt idx="18">
                  <c:v>1</c:v>
                </c:pt>
              </c:numCache>
            </c:numRef>
          </c:xVal>
          <c:yVal>
            <c:numRef>
              <c:f>BERT!$J$2:$J$20</c:f>
              <c:numCache>
                <c:formatCode>General</c:formatCode>
                <c:ptCount val="19"/>
                <c:pt idx="1">
                  <c:v>29</c:v>
                </c:pt>
                <c:pt idx="2">
                  <c:v>24</c:v>
                </c:pt>
                <c:pt idx="3">
                  <c:v>13</c:v>
                </c:pt>
                <c:pt idx="4">
                  <c:v>4</c:v>
                </c:pt>
                <c:pt idx="5">
                  <c:v>11</c:v>
                </c:pt>
                <c:pt idx="6">
                  <c:v>9</c:v>
                </c:pt>
                <c:pt idx="7">
                  <c:v>19</c:v>
                </c:pt>
                <c:pt idx="8">
                  <c:v>27</c:v>
                </c:pt>
                <c:pt idx="9">
                  <c:v>18</c:v>
                </c:pt>
                <c:pt idx="10">
                  <c:v>4</c:v>
                </c:pt>
                <c:pt idx="11">
                  <c:v>16</c:v>
                </c:pt>
                <c:pt idx="12">
                  <c:v>7</c:v>
                </c:pt>
                <c:pt idx="13">
                  <c:v>22</c:v>
                </c:pt>
                <c:pt idx="14">
                  <c:v>5</c:v>
                </c:pt>
                <c:pt idx="15">
                  <c:v>9</c:v>
                </c:pt>
                <c:pt idx="16">
                  <c:v>14</c:v>
                </c:pt>
                <c:pt idx="17">
                  <c:v>21</c:v>
                </c:pt>
                <c:pt idx="18">
                  <c:v>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E2D1-44EC-8650-284B52FA3E3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9578239"/>
        <c:axId val="39567839"/>
      </c:scatterChart>
      <c:valAx>
        <c:axId val="39578239"/>
        <c:scaling>
          <c:orientation val="minMax"/>
          <c:max val="1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lt"/>
                    <a:ea typeface="+mn-ea"/>
                    <a:cs typeface="Times New Roman" panose="02020603050405020304" pitchFamily="18" charset="0"/>
                  </a:defRPr>
                </a:pPr>
                <a:r>
                  <a:rPr lang="en-US"/>
                  <a:t>Precision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+mn-ea"/>
                  <a:cs typeface="Times New Roman" panose="02020603050405020304" pitchFamily="18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39567839"/>
        <c:crosses val="autoZero"/>
        <c:crossBetween val="midCat"/>
      </c:valAx>
      <c:valAx>
        <c:axId val="3956783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lt"/>
                    <a:ea typeface="+mn-ea"/>
                    <a:cs typeface="Times New Roman" panose="02020603050405020304" pitchFamily="18" charset="0"/>
                  </a:defRPr>
                </a:pPr>
                <a:r>
                  <a:rPr lang="en-US"/>
                  <a:t>Observations in validation set for event type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+mn-ea"/>
                  <a:cs typeface="Times New Roman" panose="02020603050405020304" pitchFamily="18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39578239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1400">
          <a:latin typeface="+mj-lt"/>
          <a:cs typeface="Times New Roman" panose="02020603050405020304" pitchFamily="18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CE2879F-85E3-496B-8667-A4EA32411BE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 bwMode="black">
          <a:xfrm>
            <a:off x="1614671" y="9262661"/>
            <a:ext cx="3568333" cy="39081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/>
            </a:lvl1pPr>
          </a:lstStyle>
          <a:p>
            <a:pPr algn="ctr"/>
            <a:r>
              <a:rPr lang="en-GB" sz="1100"/>
              <a:t>confidential, internal, open | Author | Presentation Topic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50349B1-E56A-42C1-B0A4-26B687F2FBA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 bwMode="black">
          <a:xfrm>
            <a:off x="6039404" y="9262661"/>
            <a:ext cx="285467" cy="39081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200"/>
            </a:lvl1pPr>
          </a:lstStyle>
          <a:p>
            <a:pPr algn="l"/>
            <a:fld id="{6F450DBC-90BB-49B2-91E4-AABCC1357725}" type="slidenum">
              <a:rPr lang="de-DE" sz="900" smtClean="0"/>
              <a:pPr algn="l"/>
              <a:t>‹#›</a:t>
            </a:fld>
            <a:endParaRPr lang="de-DE" sz="90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54E2A2C4-9FAC-4DAF-8CF2-98D0ADF211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63456"/>
          <a:stretch/>
        </p:blipFill>
        <p:spPr bwMode="black">
          <a:xfrm>
            <a:off x="384820" y="9211948"/>
            <a:ext cx="682820" cy="492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042720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pos="299" userDrawn="1">
          <p15:clr>
            <a:srgbClr val="F26B43"/>
          </p15:clr>
        </p15:guide>
        <p15:guide id="2" pos="3981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306388" y="976313"/>
            <a:ext cx="3830637" cy="21558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 bwMode="black">
          <a:xfrm>
            <a:off x="472804" y="3556395"/>
            <a:ext cx="5846516" cy="5129415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en-GB"/>
              <a:t>Click to edit text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  <a:p>
            <a:pPr lvl="5"/>
            <a:r>
              <a:rPr lang="en-GB"/>
              <a:t>Sixth level</a:t>
            </a:r>
          </a:p>
          <a:p>
            <a:pPr lvl="6"/>
            <a:r>
              <a:rPr lang="en-GB"/>
              <a:t>Seventh level</a:t>
            </a:r>
          </a:p>
          <a:p>
            <a:pPr lvl="7"/>
            <a:r>
              <a:rPr lang="en-GB"/>
              <a:t>Eighth level</a:t>
            </a:r>
          </a:p>
          <a:p>
            <a:pPr lvl="8"/>
            <a:r>
              <a:rPr lang="en-GB"/>
              <a:t>Ninth level</a:t>
            </a:r>
          </a:p>
          <a:p>
            <a:pPr lvl="8"/>
            <a:endParaRPr lang="en-GB"/>
          </a:p>
          <a:p>
            <a:pPr lvl="4"/>
            <a:endParaRPr lang="en-GB" dirty="0"/>
          </a:p>
        </p:txBody>
      </p:sp>
      <p:sp>
        <p:nvSpPr>
          <p:cNvPr id="7" name="Fußzeilenplatzhalter 3">
            <a:extLst>
              <a:ext uri="{FF2B5EF4-FFF2-40B4-BE49-F238E27FC236}">
                <a16:creationId xmlns:a16="http://schemas.microsoft.com/office/drawing/2014/main" id="{95981BBF-A3AF-4657-B40E-0C891992F7E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 bwMode="black">
          <a:xfrm>
            <a:off x="1614671" y="9262256"/>
            <a:ext cx="3568333" cy="39081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/>
            </a:lvl1pPr>
          </a:lstStyle>
          <a:p>
            <a:pPr algn="ctr"/>
            <a:r>
              <a:rPr lang="en-GB" sz="1100"/>
              <a:t>confidential, internal, open | Author | Presentation Topic</a:t>
            </a:r>
          </a:p>
        </p:txBody>
      </p:sp>
      <p:sp>
        <p:nvSpPr>
          <p:cNvPr id="8" name="Foliennummernplatzhalter 4">
            <a:extLst>
              <a:ext uri="{FF2B5EF4-FFF2-40B4-BE49-F238E27FC236}">
                <a16:creationId xmlns:a16="http://schemas.microsoft.com/office/drawing/2014/main" id="{C024CC59-CB8B-404F-82E2-4F59721F4CC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black">
          <a:xfrm>
            <a:off x="6039404" y="9262256"/>
            <a:ext cx="285467" cy="39081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200"/>
            </a:lvl1pPr>
          </a:lstStyle>
          <a:p>
            <a:pPr algn="l"/>
            <a:fld id="{6F450DBC-90BB-49B2-91E4-AABCC1357725}" type="slidenum">
              <a:rPr lang="de-DE" sz="900" smtClean="0"/>
              <a:pPr algn="l"/>
              <a:t>‹#›</a:t>
            </a:fld>
            <a:endParaRPr lang="de-DE" sz="90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4EEB4B23-29CF-4DD3-A96B-2B9F09F5475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63456"/>
          <a:stretch/>
        </p:blipFill>
        <p:spPr bwMode="black">
          <a:xfrm>
            <a:off x="384820" y="9211948"/>
            <a:ext cx="682820" cy="492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354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indent="0" algn="l" defTabSz="914400" rtl="0" eaLnBrk="1" latinLnBrk="0" hangingPunct="1">
      <a:spcAft>
        <a:spcPts val="900"/>
      </a:spcAft>
      <a:buClr>
        <a:schemeClr val="tx2"/>
      </a:buClr>
      <a:buFont typeface="+mj-lt" panose="05020102010507070707" pitchFamily="18" charset="2"/>
      <a:buNone/>
      <a:defRPr sz="1200" b="0" kern="1200">
        <a:solidFill>
          <a:schemeClr val="tx1"/>
        </a:solidFill>
        <a:latin typeface="+mj-lt"/>
        <a:ea typeface="+mn-ea"/>
        <a:cs typeface="+mn-cs"/>
      </a:defRPr>
    </a:lvl1pPr>
    <a:lvl2pPr marL="0" indent="0" algn="l" defTabSz="914400" rtl="0" eaLnBrk="1" latinLnBrk="0" hangingPunct="1">
      <a:spcAft>
        <a:spcPts val="600"/>
      </a:spcAft>
      <a:buClr>
        <a:schemeClr val="tx2"/>
      </a:buClr>
      <a:buFont typeface="+mj-lt" panose="05020102010507070707" pitchFamily="18" charset="2"/>
      <a:buNone/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144000" indent="-144000" algn="l" defTabSz="914400" rtl="0" eaLnBrk="1" latinLnBrk="0" hangingPunct="1">
      <a:spcAft>
        <a:spcPts val="600"/>
      </a:spcAft>
      <a:buClr>
        <a:schemeClr val="tx2"/>
      </a:buClr>
      <a:buFont typeface="TeleNeo Office" panose="020B0504040202090203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288000" indent="-144000" algn="l" defTabSz="914400" rtl="0" eaLnBrk="1" latinLnBrk="0" hangingPunct="1">
      <a:spcAft>
        <a:spcPts val="600"/>
      </a:spcAft>
      <a:buClr>
        <a:schemeClr val="tx2"/>
      </a:buClr>
      <a:buFont typeface="TeleNeo Office" panose="020B0504040202090203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432000" indent="-144000" algn="l" defTabSz="914400" rtl="0" eaLnBrk="1" latinLnBrk="0" hangingPunct="1">
      <a:spcAft>
        <a:spcPts val="600"/>
      </a:spcAft>
      <a:buClr>
        <a:schemeClr val="tx2"/>
      </a:buClr>
      <a:buFont typeface="TeleNeo Office" panose="020B0504040202090203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576000" indent="-144000" algn="l" defTabSz="914400" rtl="0" eaLnBrk="1" latinLnBrk="0" hangingPunct="1">
      <a:spcAft>
        <a:spcPts val="600"/>
      </a:spcAft>
      <a:buClr>
        <a:schemeClr val="tx2"/>
      </a:buClr>
      <a:buFont typeface="TeleNeo Office" panose="020B0504040202090203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720000" indent="-144000" algn="l" defTabSz="914400" rtl="0" eaLnBrk="1" latinLnBrk="0" hangingPunct="1">
      <a:spcAft>
        <a:spcPts val="600"/>
      </a:spcAft>
      <a:buClr>
        <a:schemeClr val="tx2"/>
      </a:buClr>
      <a:buFont typeface="TeleNeo Office" panose="020B0504040202090203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864000" indent="-144000" algn="l" defTabSz="914400" rtl="0" eaLnBrk="1" latinLnBrk="0" hangingPunct="1">
      <a:spcAft>
        <a:spcPts val="600"/>
      </a:spcAft>
      <a:buClr>
        <a:schemeClr val="tx2"/>
      </a:buClr>
      <a:buFont typeface="TeleNeo Office" panose="020B0504040202090203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1008000" indent="-144000" algn="l" defTabSz="914400" rtl="0" eaLnBrk="1" latinLnBrk="0" hangingPunct="1">
      <a:spcAft>
        <a:spcPts val="600"/>
      </a:spcAft>
      <a:buClr>
        <a:schemeClr val="tx2"/>
      </a:buClr>
      <a:buFont typeface="TeleNeo Office" panose="020B0504040202090203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/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476250" y="1073150"/>
            <a:ext cx="3529013" cy="19843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4CEDA43D-2C8D-422F-9740-AD1EBE0771A3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151976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476250" y="1073150"/>
            <a:ext cx="3529013" cy="19843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4CEDA43D-2C8D-422F-9740-AD1EBE0771A3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364332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l"/>
            <a:fld id="{6F450DBC-90BB-49B2-91E4-AABCC1357725}" type="slidenum">
              <a:rPr lang="de-DE" sz="900" smtClean="0"/>
              <a:pPr algn="l"/>
              <a:t>18</a:t>
            </a:fld>
            <a:endParaRPr lang="de-DE" sz="900"/>
          </a:p>
        </p:txBody>
      </p:sp>
    </p:spTree>
    <p:extLst>
      <p:ext uri="{BB962C8B-B14F-4D97-AF65-F5344CB8AC3E}">
        <p14:creationId xmlns:p14="http://schemas.microsoft.com/office/powerpoint/2010/main" val="20271542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l"/>
            <a:fld id="{6F450DBC-90BB-49B2-91E4-AABCC1357725}" type="slidenum">
              <a:rPr lang="de-DE" sz="900" smtClean="0"/>
              <a:pPr algn="l"/>
              <a:t>26</a:t>
            </a:fld>
            <a:endParaRPr lang="de-DE" sz="900"/>
          </a:p>
        </p:txBody>
      </p:sp>
    </p:spTree>
    <p:extLst>
      <p:ext uri="{BB962C8B-B14F-4D97-AF65-F5344CB8AC3E}">
        <p14:creationId xmlns:p14="http://schemas.microsoft.com/office/powerpoint/2010/main" val="24318475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476250" y="1073150"/>
            <a:ext cx="3529013" cy="19843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4CEDA43D-2C8D-422F-9740-AD1EBE0771A3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171054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476250" y="1073150"/>
            <a:ext cx="3529013" cy="19843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4CEDA43D-2C8D-422F-9740-AD1EBE0771A3}" type="slidenum">
              <a:rPr lang="de-DE" smtClean="0"/>
              <a:t>39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748873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long 0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95DB660-BEA6-4B99-9720-1536CF7D2DA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black">
          <a:xfrm>
            <a:off x="1198800" y="3481950"/>
            <a:ext cx="5544000" cy="1224000"/>
          </a:xfrm>
        </p:spPr>
        <p:txBody>
          <a:bodyPr lIns="0" bIns="0" anchor="b"/>
          <a:lstStyle>
            <a:lvl1pPr algn="l">
              <a:lnSpc>
                <a:spcPct val="90000"/>
              </a:lnSpc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Title of presentation</a:t>
            </a:r>
            <a:endParaRPr lang="en-US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4891937-CC24-41A9-9EB6-06AEE112BE8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1198800" y="4869000"/>
            <a:ext cx="5544000" cy="504000"/>
          </a:xfrm>
        </p:spPr>
        <p:txBody>
          <a:bodyPr lIns="0" bIns="0" anchor="t">
            <a:noAutofit/>
          </a:bodyPr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  <a:latin typeface="+mn-lt"/>
              </a:defRPr>
            </a:lvl1pPr>
            <a:lvl2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2pPr>
            <a:lvl3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3pPr>
            <a:lvl4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4pPr>
            <a:lvl5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5pPr>
            <a:lvl6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6pPr>
            <a:lvl7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7pPr>
            <a:lvl8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8pPr>
            <a:lvl9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9pPr>
          </a:lstStyle>
          <a:p>
            <a:r>
              <a:rPr lang="en-US" dirty="0"/>
              <a:t>Subtitle | Author | Place | Date</a:t>
            </a:r>
          </a:p>
        </p:txBody>
      </p:sp>
      <p:sp>
        <p:nvSpPr>
          <p:cNvPr id="17" name="Bildplatzhalter 16">
            <a:extLst>
              <a:ext uri="{FF2B5EF4-FFF2-40B4-BE49-F238E27FC236}">
                <a16:creationId xmlns:a16="http://schemas.microsoft.com/office/drawing/2014/main" id="{D0926A59-3663-4198-92E6-B934EF65801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7434300 w 12192000"/>
              <a:gd name="connsiteY3" fmla="*/ 6858000 h 6858000"/>
              <a:gd name="connsiteX4" fmla="*/ 7434300 w 12192000"/>
              <a:gd name="connsiteY4" fmla="*/ 3606644 h 6858000"/>
              <a:gd name="connsiteX5" fmla="*/ 6773352 w 12192000"/>
              <a:gd name="connsiteY5" fmla="*/ 2944524 h 6858000"/>
              <a:gd name="connsiteX6" fmla="*/ 3978934 w 12192000"/>
              <a:gd name="connsiteY6" fmla="*/ 2944524 h 6858000"/>
              <a:gd name="connsiteX7" fmla="*/ 3317987 w 12192000"/>
              <a:gd name="connsiteY7" fmla="*/ 2282405 h 6858000"/>
              <a:gd name="connsiteX8" fmla="*/ 3317987 w 12192000"/>
              <a:gd name="connsiteY8" fmla="*/ 2147119 h 6858000"/>
              <a:gd name="connsiteX9" fmla="*/ 2657041 w 12192000"/>
              <a:gd name="connsiteY9" fmla="*/ 1485000 h 6858000"/>
              <a:gd name="connsiteX10" fmla="*/ 1289697 w 12192000"/>
              <a:gd name="connsiteY10" fmla="*/ 1485000 h 6858000"/>
              <a:gd name="connsiteX11" fmla="*/ 628750 w 12192000"/>
              <a:gd name="connsiteY11" fmla="*/ 2147119 h 6858000"/>
              <a:gd name="connsiteX12" fmla="*/ 628750 w 12192000"/>
              <a:gd name="connsiteY12" fmla="*/ 5399178 h 6858000"/>
              <a:gd name="connsiteX13" fmla="*/ 100965 w 12192000"/>
              <a:gd name="connsiteY13" fmla="*/ 6047839 h 6858000"/>
              <a:gd name="connsiteX14" fmla="*/ 0 w 12192000"/>
              <a:gd name="connsiteY14" fmla="*/ 605804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7434300" y="6858000"/>
                </a:lnTo>
                <a:lnTo>
                  <a:pt x="7434300" y="3606644"/>
                </a:lnTo>
                <a:cubicBezTo>
                  <a:pt x="7434300" y="3241112"/>
                  <a:pt x="7138236" y="2944524"/>
                  <a:pt x="6773352" y="2944524"/>
                </a:cubicBezTo>
                <a:lnTo>
                  <a:pt x="3978934" y="2944524"/>
                </a:lnTo>
                <a:cubicBezTo>
                  <a:pt x="3614051" y="2944524"/>
                  <a:pt x="3317987" y="2647936"/>
                  <a:pt x="3317987" y="2282405"/>
                </a:cubicBezTo>
                <a:lnTo>
                  <a:pt x="3317987" y="2147119"/>
                </a:lnTo>
                <a:cubicBezTo>
                  <a:pt x="3317987" y="1781588"/>
                  <a:pt x="3021925" y="1485000"/>
                  <a:pt x="2657041" y="1485000"/>
                </a:cubicBezTo>
                <a:lnTo>
                  <a:pt x="1289697" y="1485000"/>
                </a:lnTo>
                <a:cubicBezTo>
                  <a:pt x="924814" y="1485000"/>
                  <a:pt x="628750" y="1781588"/>
                  <a:pt x="628750" y="2147119"/>
                </a:cubicBezTo>
                <a:lnTo>
                  <a:pt x="628750" y="5399178"/>
                </a:lnTo>
                <a:cubicBezTo>
                  <a:pt x="628750" y="5719018"/>
                  <a:pt x="402077" y="5986073"/>
                  <a:pt x="100965" y="6047839"/>
                </a:cubicBezTo>
                <a:lnTo>
                  <a:pt x="0" y="6058043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bIns="576000" anchor="ctr">
            <a:noAutofit/>
          </a:bodyPr>
          <a:lstStyle>
            <a:lvl1pPr marL="0" indent="0" algn="ctr">
              <a:spcAft>
                <a:spcPts val="0"/>
              </a:spcAft>
              <a:buFont typeface="+mn-lt" panose="020B0604020202020204" pitchFamily="34" charset="0"/>
              <a:buNone/>
              <a:tabLst/>
              <a:defRPr sz="1000" baseline="0">
                <a:solidFill>
                  <a:schemeClr val="bg1"/>
                </a:solidFill>
                <a:latin typeface="+mn-lt"/>
              </a:defRPr>
            </a:lvl1pPr>
            <a:lvl2pPr marL="0" indent="0" algn="ctr">
              <a:spcAft>
                <a:spcPts val="0"/>
              </a:spcAft>
              <a:buFont typeface="+mn-lt" panose="020B0604020202020204" pitchFamily="34" charset="0"/>
              <a:buNone/>
              <a:defRPr sz="1000">
                <a:solidFill>
                  <a:schemeClr val="bg1"/>
                </a:solidFill>
                <a:latin typeface="+mn-lt"/>
              </a:defRPr>
            </a:lvl2pPr>
            <a:lvl3pPr marL="0" indent="0" algn="ctr">
              <a:spcAft>
                <a:spcPts val="0"/>
              </a:spcAft>
              <a:buNone/>
              <a:defRPr sz="1000">
                <a:solidFill>
                  <a:schemeClr val="bg1"/>
                </a:solidFill>
                <a:latin typeface="+mn-lt"/>
              </a:defRPr>
            </a:lvl3pPr>
            <a:lvl4pPr marL="0" indent="0" algn="ctr">
              <a:spcAft>
                <a:spcPts val="0"/>
              </a:spcAft>
              <a:buNone/>
              <a:defRPr sz="1000">
                <a:solidFill>
                  <a:schemeClr val="bg1"/>
                </a:solidFill>
                <a:latin typeface="+mn-lt"/>
              </a:defRPr>
            </a:lvl4pPr>
            <a:lvl5pPr marL="0" indent="0" algn="ctr">
              <a:spcAft>
                <a:spcPts val="0"/>
              </a:spcAft>
              <a:buNone/>
              <a:defRPr sz="1000">
                <a:solidFill>
                  <a:schemeClr val="bg1"/>
                </a:solidFill>
                <a:latin typeface="+mn-lt"/>
              </a:defRPr>
            </a:lvl5pPr>
            <a:lvl6pPr marL="0" indent="0" algn="ctr">
              <a:spcAft>
                <a:spcPts val="0"/>
              </a:spcAft>
              <a:buNone/>
              <a:defRPr sz="1000">
                <a:solidFill>
                  <a:schemeClr val="bg1"/>
                </a:solidFill>
                <a:latin typeface="+mn-lt"/>
              </a:defRPr>
            </a:lvl6pPr>
            <a:lvl7pPr marL="0" indent="0" algn="ctr">
              <a:spcAft>
                <a:spcPts val="0"/>
              </a:spcAft>
              <a:buNone/>
              <a:defRPr sz="1000">
                <a:solidFill>
                  <a:schemeClr val="bg1"/>
                </a:solidFill>
                <a:latin typeface="+mn-lt"/>
              </a:defRPr>
            </a:lvl7pPr>
            <a:lvl8pPr marL="0" indent="0" algn="ctr">
              <a:spcAft>
                <a:spcPts val="0"/>
              </a:spcAft>
              <a:buNone/>
              <a:defRPr sz="1000">
                <a:solidFill>
                  <a:schemeClr val="bg1"/>
                </a:solidFill>
                <a:latin typeface="+mn-lt"/>
              </a:defRPr>
            </a:lvl8pPr>
            <a:lvl9pPr marL="0" indent="0" algn="ctr">
              <a:spcAft>
                <a:spcPts val="0"/>
              </a:spcAft>
              <a:buNone/>
              <a:defRPr sz="1000">
                <a:solidFill>
                  <a:schemeClr val="bg1"/>
                </a:solidFill>
                <a:latin typeface="+mn-lt"/>
              </a:defRPr>
            </a:lvl9pPr>
          </a:lstStyle>
          <a:p>
            <a:r>
              <a:rPr lang="en-US" dirty="0"/>
              <a:t>Add picture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89A69EF6-EF93-45A3-A9B7-C46A6B42842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1028666" y="5566887"/>
            <a:ext cx="3118173" cy="8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39761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221700B-8639-459A-9DB3-8908E707983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z="1200"/>
            </a:lvl1pPr>
          </a:lstStyle>
          <a:p>
            <a:fld id="{A1A5E10D-79A5-49BA-9648-53481340C65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733E42C5-55A0-44A0-B835-B29D346A3D3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352675" y="6386446"/>
            <a:ext cx="7486650" cy="325438"/>
          </a:xfrm>
        </p:spPr>
        <p:txBody>
          <a:bodyPr anchor="ctr"/>
          <a:lstStyle>
            <a:lvl1pPr algn="ctr">
              <a:defRPr sz="900"/>
            </a:lvl1pPr>
          </a:lstStyle>
          <a:p>
            <a:r>
              <a:rPr lang="en-US" dirty="0"/>
              <a:t>confidential, internal, public | Author | Topic of presentation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AB94746D-29AC-409F-BADE-C0034E3B373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4608" y="116633"/>
            <a:ext cx="3743200" cy="216024"/>
          </a:xfrm>
        </p:spPr>
        <p:txBody>
          <a:bodyPr anchor="ctr"/>
          <a:lstStyle>
            <a:lvl1pPr algn="l">
              <a:defRPr sz="1100"/>
            </a:lvl1pPr>
          </a:lstStyle>
          <a:p>
            <a:r>
              <a:rPr lang="en-US" dirty="0"/>
              <a:t>Presentation chapter</a:t>
            </a:r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97418CF3-A8CB-408C-8864-A1DDF72B27E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4000" y="405000"/>
            <a:ext cx="10944000" cy="720000"/>
          </a:xfrm>
        </p:spPr>
        <p:txBody>
          <a:bodyPr anchor="t"/>
          <a:lstStyle>
            <a:lvl1pPr>
              <a:defRPr sz="2800"/>
            </a:lvl1pPr>
          </a:lstStyle>
          <a:p>
            <a:r>
              <a:rPr lang="en-US" dirty="0"/>
              <a:t>Headline short 40pt or double-spaced headline </a:t>
            </a:r>
            <a:r>
              <a:rPr lang="ru-RU" dirty="0"/>
              <a:t>28</a:t>
            </a:r>
            <a:r>
              <a:rPr lang="en-US" dirty="0" err="1"/>
              <a:t>pt</a:t>
            </a:r>
            <a:r>
              <a:rPr lang="en-US" dirty="0"/>
              <a:t> represents a summary of all parts of the slide and connected with headlines of the storyline</a:t>
            </a:r>
          </a:p>
        </p:txBody>
      </p:sp>
    </p:spTree>
    <p:extLst>
      <p:ext uri="{BB962C8B-B14F-4D97-AF65-F5344CB8AC3E}">
        <p14:creationId xmlns:p14="http://schemas.microsoft.com/office/powerpoint/2010/main" val="5734516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4">
            <a:extLst>
              <a:ext uri="{FF2B5EF4-FFF2-40B4-BE49-F238E27FC236}">
                <a16:creationId xmlns:a16="http://schemas.microsoft.com/office/drawing/2014/main" id="{88F366C2-84D4-4B52-8F19-47225EFA32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black">
          <a:xfrm>
            <a:off x="2352000" y="6385644"/>
            <a:ext cx="7488000" cy="324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900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Foliennummernplatzhalter 5">
            <a:extLst>
              <a:ext uri="{FF2B5EF4-FFF2-40B4-BE49-F238E27FC236}">
                <a16:creationId xmlns:a16="http://schemas.microsoft.com/office/drawing/2014/main" id="{C5366064-1808-4159-BB7D-81B4B8BCFD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black">
          <a:xfrm>
            <a:off x="11676000" y="6385644"/>
            <a:ext cx="252000" cy="324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A1A5E10D-79A5-49BA-9648-53481340C6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27618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1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E5D6AE95-30E2-4E14-9028-628793137D1D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 bwMode="gray">
          <a:xfrm>
            <a:off x="624000" y="1484313"/>
            <a:ext cx="5328000" cy="4752000"/>
          </a:xfrm>
        </p:spPr>
        <p:txBody>
          <a:bodyPr>
            <a:noAutofit/>
          </a:bodyPr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20BABE80-E0D1-46E7-8B60-730D1088E23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 bwMode="gray">
          <a:xfrm>
            <a:off x="6240000" y="1483726"/>
            <a:ext cx="5328000" cy="4752000"/>
          </a:xfrm>
        </p:spPr>
        <p:txBody>
          <a:bodyPr>
            <a:noAutofit/>
          </a:bodyPr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Foliennummernplatzhalter 5">
            <a:extLst>
              <a:ext uri="{FF2B5EF4-FFF2-40B4-BE49-F238E27FC236}">
                <a16:creationId xmlns:a16="http://schemas.microsoft.com/office/drawing/2014/main" id="{0F9F7CD9-F054-465B-93B6-B23B34D2B3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black">
          <a:xfrm>
            <a:off x="11676000" y="6385644"/>
            <a:ext cx="252000" cy="324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A1A5E10D-79A5-49BA-9648-53481340C65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3E84EEB3-306A-41A1-B674-DDE628F12EF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52675" y="6386446"/>
            <a:ext cx="7486650" cy="325438"/>
          </a:xfrm>
        </p:spPr>
        <p:txBody>
          <a:bodyPr anchor="ctr"/>
          <a:lstStyle>
            <a:lvl1pPr algn="ctr">
              <a:defRPr sz="900"/>
            </a:lvl1pPr>
          </a:lstStyle>
          <a:p>
            <a:r>
              <a:rPr lang="en-US" dirty="0"/>
              <a:t>confidential, internal, public | Author | Topic of presentation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6CDAEC7F-F476-466F-A33C-436079B8769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4608" y="116633"/>
            <a:ext cx="3743200" cy="216024"/>
          </a:xfrm>
        </p:spPr>
        <p:txBody>
          <a:bodyPr anchor="ctr"/>
          <a:lstStyle>
            <a:lvl1pPr algn="l">
              <a:defRPr sz="1100"/>
            </a:lvl1pPr>
          </a:lstStyle>
          <a:p>
            <a:r>
              <a:rPr lang="en-US" dirty="0"/>
              <a:t>Presentation chapter</a:t>
            </a:r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A5D40ACC-FA4E-46B2-884C-F3A7572B32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4000" y="405000"/>
            <a:ext cx="10944000" cy="720000"/>
          </a:xfrm>
        </p:spPr>
        <p:txBody>
          <a:bodyPr anchor="t"/>
          <a:lstStyle>
            <a:lvl1pPr>
              <a:defRPr sz="2800"/>
            </a:lvl1pPr>
          </a:lstStyle>
          <a:p>
            <a:r>
              <a:rPr lang="en-US" dirty="0"/>
              <a:t>Headline short 40pt or double-spaced headline </a:t>
            </a:r>
            <a:r>
              <a:rPr lang="ru-RU" dirty="0"/>
              <a:t>28</a:t>
            </a:r>
            <a:r>
              <a:rPr lang="en-US" dirty="0" err="1"/>
              <a:t>pt</a:t>
            </a:r>
            <a:r>
              <a:rPr lang="en-US" dirty="0"/>
              <a:t> represents a summary of all parts of the slide and connected with headlines of the storyline</a:t>
            </a:r>
          </a:p>
        </p:txBody>
      </p:sp>
    </p:spTree>
    <p:extLst>
      <p:ext uri="{BB962C8B-B14F-4D97-AF65-F5344CB8AC3E}">
        <p14:creationId xmlns:p14="http://schemas.microsoft.com/office/powerpoint/2010/main" val="67259182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2422070A-7303-4B7F-93D4-191685839B59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 bwMode="black">
          <a:xfrm>
            <a:off x="624000" y="1484313"/>
            <a:ext cx="3456000" cy="4752000"/>
          </a:xfrm>
        </p:spPr>
        <p:txBody>
          <a:bodyPr>
            <a:noAutofit/>
          </a:bodyPr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7D9598B6-CEA7-42C6-8376-9C8FFAD9B4C1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 bwMode="black">
          <a:xfrm>
            <a:off x="4368000" y="1484313"/>
            <a:ext cx="3456000" cy="4752000"/>
          </a:xfrm>
        </p:spPr>
        <p:txBody>
          <a:bodyPr>
            <a:noAutofit/>
          </a:bodyPr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508F3AD6-ECB1-46C4-8C4D-7E86183245A7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 bwMode="black">
          <a:xfrm>
            <a:off x="8112000" y="1484313"/>
            <a:ext cx="3456000" cy="4752000"/>
          </a:xfrm>
        </p:spPr>
        <p:txBody>
          <a:bodyPr>
            <a:noAutofit/>
          </a:bodyPr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Foliennummernplatzhalter 5">
            <a:extLst>
              <a:ext uri="{FF2B5EF4-FFF2-40B4-BE49-F238E27FC236}">
                <a16:creationId xmlns:a16="http://schemas.microsoft.com/office/drawing/2014/main" id="{DE03A498-F349-4FBD-AA2E-188DFC5FA4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black">
          <a:xfrm>
            <a:off x="11676000" y="6385644"/>
            <a:ext cx="252000" cy="324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A1A5E10D-79A5-49BA-9648-53481340C65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61575CF4-409C-4EFC-98A9-0DF5A73A95B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352675" y="6386446"/>
            <a:ext cx="7486650" cy="325438"/>
          </a:xfrm>
        </p:spPr>
        <p:txBody>
          <a:bodyPr anchor="ctr"/>
          <a:lstStyle>
            <a:lvl1pPr algn="ctr">
              <a:defRPr sz="900"/>
            </a:lvl1pPr>
          </a:lstStyle>
          <a:p>
            <a:r>
              <a:rPr lang="en-US" dirty="0"/>
              <a:t>confidential, internal, public | Author | Topic of presentation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AFA58081-4684-4C20-81B2-346B86CABF6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4608" y="116633"/>
            <a:ext cx="3743200" cy="216024"/>
          </a:xfrm>
        </p:spPr>
        <p:txBody>
          <a:bodyPr anchor="ctr"/>
          <a:lstStyle>
            <a:lvl1pPr algn="l">
              <a:defRPr sz="1100"/>
            </a:lvl1pPr>
          </a:lstStyle>
          <a:p>
            <a:r>
              <a:rPr lang="en-US" dirty="0"/>
              <a:t>Presentation chapter</a:t>
            </a:r>
          </a:p>
        </p:txBody>
      </p:sp>
      <p:sp>
        <p:nvSpPr>
          <p:cNvPr id="15" name="Titel 1">
            <a:extLst>
              <a:ext uri="{FF2B5EF4-FFF2-40B4-BE49-F238E27FC236}">
                <a16:creationId xmlns:a16="http://schemas.microsoft.com/office/drawing/2014/main" id="{D47C266E-F465-4F52-A33A-7F2032D95F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4000" y="405000"/>
            <a:ext cx="10944000" cy="720000"/>
          </a:xfrm>
        </p:spPr>
        <p:txBody>
          <a:bodyPr anchor="t"/>
          <a:lstStyle>
            <a:lvl1pPr>
              <a:defRPr sz="2800"/>
            </a:lvl1pPr>
          </a:lstStyle>
          <a:p>
            <a:r>
              <a:rPr lang="en-US" dirty="0"/>
              <a:t>Headline short 40pt or double-spaced headline </a:t>
            </a:r>
            <a:r>
              <a:rPr lang="ru-RU" dirty="0"/>
              <a:t>28</a:t>
            </a:r>
            <a:r>
              <a:rPr lang="en-US" dirty="0" err="1"/>
              <a:t>pt</a:t>
            </a:r>
            <a:r>
              <a:rPr lang="en-US" dirty="0"/>
              <a:t> represents a summary of all parts of the slide and connected with headlines of the storyline</a:t>
            </a:r>
          </a:p>
        </p:txBody>
      </p:sp>
    </p:spTree>
    <p:extLst>
      <p:ext uri="{BB962C8B-B14F-4D97-AF65-F5344CB8AC3E}">
        <p14:creationId xmlns:p14="http://schemas.microsoft.com/office/powerpoint/2010/main" val="1455727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4B6057D-AA55-47BF-A331-2E2648C311B9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 bwMode="black">
          <a:xfrm>
            <a:off x="624000" y="1484313"/>
            <a:ext cx="2520000" cy="4752000"/>
          </a:xfrm>
        </p:spPr>
        <p:txBody>
          <a:bodyPr>
            <a:noAutofit/>
          </a:bodyPr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7D73B4FC-B74D-4CE7-B959-B58A486BFB4A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 bwMode="black">
          <a:xfrm>
            <a:off x="3432000" y="1484313"/>
            <a:ext cx="2520000" cy="4752000"/>
          </a:xfrm>
        </p:spPr>
        <p:txBody>
          <a:bodyPr>
            <a:noAutofit/>
          </a:bodyPr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5C02444F-BCE5-47EE-A8CF-C44F258655A7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 bwMode="black">
          <a:xfrm>
            <a:off x="6240000" y="1484313"/>
            <a:ext cx="2520000" cy="4752000"/>
          </a:xfrm>
        </p:spPr>
        <p:txBody>
          <a:bodyPr>
            <a:noAutofit/>
          </a:bodyPr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Inhaltsplatzhalter 13">
            <a:extLst>
              <a:ext uri="{FF2B5EF4-FFF2-40B4-BE49-F238E27FC236}">
                <a16:creationId xmlns:a16="http://schemas.microsoft.com/office/drawing/2014/main" id="{747D8B36-797B-4379-B1D3-EFD569BF81EF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 bwMode="black">
          <a:xfrm>
            <a:off x="9048000" y="1484313"/>
            <a:ext cx="2520000" cy="4752000"/>
          </a:xfrm>
        </p:spPr>
        <p:txBody>
          <a:bodyPr>
            <a:noAutofit/>
          </a:bodyPr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Foliennummernplatzhalter 5">
            <a:extLst>
              <a:ext uri="{FF2B5EF4-FFF2-40B4-BE49-F238E27FC236}">
                <a16:creationId xmlns:a16="http://schemas.microsoft.com/office/drawing/2014/main" id="{86CAAAA5-D5B7-4721-A124-3751412041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black">
          <a:xfrm>
            <a:off x="11676000" y="6385644"/>
            <a:ext cx="252000" cy="324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A1A5E10D-79A5-49BA-9648-53481340C65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0F7967D3-1121-480D-BB7F-A01CAEF4F99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352675" y="6386446"/>
            <a:ext cx="7486650" cy="325438"/>
          </a:xfrm>
        </p:spPr>
        <p:txBody>
          <a:bodyPr anchor="ctr"/>
          <a:lstStyle>
            <a:lvl1pPr algn="ctr">
              <a:defRPr sz="900"/>
            </a:lvl1pPr>
          </a:lstStyle>
          <a:p>
            <a:r>
              <a:rPr lang="en-US" dirty="0"/>
              <a:t>confidential, internal, public | Author | Topic of presentation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8FA2C594-D66A-43EC-8DD7-DD9E9FED3D2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24608" y="116633"/>
            <a:ext cx="3743200" cy="216024"/>
          </a:xfrm>
        </p:spPr>
        <p:txBody>
          <a:bodyPr anchor="ctr"/>
          <a:lstStyle>
            <a:lvl1pPr algn="l">
              <a:defRPr sz="1100"/>
            </a:lvl1pPr>
          </a:lstStyle>
          <a:p>
            <a:r>
              <a:rPr lang="en-US" dirty="0"/>
              <a:t>Presentation chapter</a:t>
            </a:r>
          </a:p>
        </p:txBody>
      </p:sp>
      <p:sp>
        <p:nvSpPr>
          <p:cNvPr id="16" name="Titel 1">
            <a:extLst>
              <a:ext uri="{FF2B5EF4-FFF2-40B4-BE49-F238E27FC236}">
                <a16:creationId xmlns:a16="http://schemas.microsoft.com/office/drawing/2014/main" id="{4C712031-8F26-4FDE-9063-FC35679AC3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4000" y="405000"/>
            <a:ext cx="10944000" cy="720000"/>
          </a:xfrm>
        </p:spPr>
        <p:txBody>
          <a:bodyPr anchor="t"/>
          <a:lstStyle>
            <a:lvl1pPr>
              <a:defRPr sz="2800"/>
            </a:lvl1pPr>
          </a:lstStyle>
          <a:p>
            <a:r>
              <a:rPr lang="en-US" dirty="0"/>
              <a:t>Headline short 40pt or double-spaced headline </a:t>
            </a:r>
            <a:r>
              <a:rPr lang="ru-RU" dirty="0"/>
              <a:t>28</a:t>
            </a:r>
            <a:r>
              <a:rPr lang="en-US" dirty="0" err="1"/>
              <a:t>pt</a:t>
            </a:r>
            <a:r>
              <a:rPr lang="en-US" dirty="0"/>
              <a:t> represents a summary of all parts of the slide and connected with headlines of the storyline</a:t>
            </a:r>
          </a:p>
        </p:txBody>
      </p:sp>
    </p:spTree>
    <p:extLst>
      <p:ext uri="{BB962C8B-B14F-4D97-AF65-F5344CB8AC3E}">
        <p14:creationId xmlns:p14="http://schemas.microsoft.com/office/powerpoint/2010/main" val="264682552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s with highlight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8A968421-13D9-452E-9E1F-D6F5FE4699B5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 bwMode="black">
          <a:xfrm>
            <a:off x="624000" y="1484313"/>
            <a:ext cx="3456000" cy="4752000"/>
          </a:xfrm>
        </p:spPr>
        <p:txBody>
          <a:bodyPr>
            <a:noAutofit/>
          </a:bodyPr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61FA861B-DD93-4B8B-8DB8-0BCD738A172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 bwMode="black">
          <a:xfrm>
            <a:off x="4368000" y="1484313"/>
            <a:ext cx="3456000" cy="4752000"/>
          </a:xfrm>
        </p:spPr>
        <p:txBody>
          <a:bodyPr>
            <a:noAutofit/>
          </a:bodyPr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Freihandform: Form 13">
            <a:extLst>
              <a:ext uri="{FF2B5EF4-FFF2-40B4-BE49-F238E27FC236}">
                <a16:creationId xmlns:a16="http://schemas.microsoft.com/office/drawing/2014/main" id="{9EED2250-7C4A-4786-AAFC-BA534599C4B9}"/>
              </a:ext>
            </a:extLst>
          </p:cNvPr>
          <p:cNvSpPr/>
          <p:nvPr/>
        </p:nvSpPr>
        <p:spPr bwMode="grayWhite">
          <a:xfrm>
            <a:off x="8112000" y="1485000"/>
            <a:ext cx="3456000" cy="5373000"/>
          </a:xfrm>
          <a:custGeom>
            <a:avLst/>
            <a:gdLst>
              <a:gd name="connsiteX0" fmla="*/ 521984 w 3456000"/>
              <a:gd name="connsiteY0" fmla="*/ 0 h 5373000"/>
              <a:gd name="connsiteX1" fmla="*/ 2933364 w 3456000"/>
              <a:gd name="connsiteY1" fmla="*/ 0 h 5373000"/>
              <a:gd name="connsiteX2" fmla="*/ 3455348 w 3456000"/>
              <a:gd name="connsiteY2" fmla="*/ 522636 h 5373000"/>
              <a:gd name="connsiteX3" fmla="*/ 3455348 w 3456000"/>
              <a:gd name="connsiteY3" fmla="*/ 1800000 h 5373000"/>
              <a:gd name="connsiteX4" fmla="*/ 3456000 w 3456000"/>
              <a:gd name="connsiteY4" fmla="*/ 1800000 h 5373000"/>
              <a:gd name="connsiteX5" fmla="*/ 3456000 w 3456000"/>
              <a:gd name="connsiteY5" fmla="*/ 5373000 h 5373000"/>
              <a:gd name="connsiteX6" fmla="*/ 0 w 3456000"/>
              <a:gd name="connsiteY6" fmla="*/ 5373000 h 5373000"/>
              <a:gd name="connsiteX7" fmla="*/ 0 w 3456000"/>
              <a:gd name="connsiteY7" fmla="*/ 4820371 h 5373000"/>
              <a:gd name="connsiteX8" fmla="*/ 0 w 3456000"/>
              <a:gd name="connsiteY8" fmla="*/ 1800000 h 5373000"/>
              <a:gd name="connsiteX9" fmla="*/ 0 w 3456000"/>
              <a:gd name="connsiteY9" fmla="*/ 522636 h 5373000"/>
              <a:gd name="connsiteX10" fmla="*/ 521984 w 3456000"/>
              <a:gd name="connsiteY10" fmla="*/ 0 h 537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456000" h="5373000">
                <a:moveTo>
                  <a:pt x="521984" y="0"/>
                </a:moveTo>
                <a:lnTo>
                  <a:pt x="2933364" y="0"/>
                </a:lnTo>
                <a:cubicBezTo>
                  <a:pt x="3223790" y="0"/>
                  <a:pt x="3455566" y="235469"/>
                  <a:pt x="3455348" y="522636"/>
                </a:cubicBezTo>
                <a:lnTo>
                  <a:pt x="3455348" y="1800000"/>
                </a:lnTo>
                <a:lnTo>
                  <a:pt x="3456000" y="1800000"/>
                </a:lnTo>
                <a:lnTo>
                  <a:pt x="3456000" y="5373000"/>
                </a:lnTo>
                <a:lnTo>
                  <a:pt x="0" y="5373000"/>
                </a:lnTo>
                <a:lnTo>
                  <a:pt x="0" y="4820371"/>
                </a:lnTo>
                <a:lnTo>
                  <a:pt x="0" y="1800000"/>
                </a:lnTo>
                <a:lnTo>
                  <a:pt x="0" y="522636"/>
                </a:lnTo>
                <a:cubicBezTo>
                  <a:pt x="0" y="231776"/>
                  <a:pt x="235251" y="0"/>
                  <a:pt x="521984" y="0"/>
                </a:cubicBezTo>
                <a:close/>
              </a:path>
            </a:pathLst>
          </a:custGeom>
          <a:solidFill>
            <a:srgbClr val="E20074"/>
          </a:solidFill>
          <a:ln w="2167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Foliennummernplatzhalter 5">
            <a:extLst>
              <a:ext uri="{FF2B5EF4-FFF2-40B4-BE49-F238E27FC236}">
                <a16:creationId xmlns:a16="http://schemas.microsoft.com/office/drawing/2014/main" id="{B36B2A9C-2AE1-4DF0-B0E2-1599F37C73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black">
          <a:xfrm>
            <a:off x="11676000" y="6385644"/>
            <a:ext cx="252000" cy="324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A1A5E10D-79A5-49BA-9648-53481340C65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04FABAB7-727B-4DA4-B5A0-590E9C2797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4000" y="405000"/>
            <a:ext cx="10944000" cy="720000"/>
          </a:xfrm>
        </p:spPr>
        <p:txBody>
          <a:bodyPr/>
          <a:lstStyle>
            <a:lvl1pPr>
              <a:defRPr sz="2400"/>
            </a:lvl1pPr>
          </a:lstStyle>
          <a:p>
            <a:r>
              <a:rPr lang="en-US" dirty="0"/>
              <a:t>Headline short 40pt or double-spaced headline 24pt represents a summary of all parts of the slide and connected with headlines of the whole presentation storyline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B0279AEB-FA82-4D3C-AF94-7F1BD8F9000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52675" y="6386446"/>
            <a:ext cx="7486650" cy="325438"/>
          </a:xfrm>
        </p:spPr>
        <p:txBody>
          <a:bodyPr anchor="ctr"/>
          <a:lstStyle>
            <a:lvl1pPr algn="ctr">
              <a:defRPr sz="900"/>
            </a:lvl1pPr>
          </a:lstStyle>
          <a:p>
            <a:r>
              <a:rPr lang="en-US" dirty="0"/>
              <a:t>confidential, internal, public | Author | Topic of presentation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1D0DE068-1920-4F0A-B57D-2D31545D7B1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4608" y="116633"/>
            <a:ext cx="3743200" cy="216024"/>
          </a:xfrm>
        </p:spPr>
        <p:txBody>
          <a:bodyPr anchor="ctr"/>
          <a:lstStyle>
            <a:lvl1pPr algn="l">
              <a:defRPr sz="1100"/>
            </a:lvl1pPr>
          </a:lstStyle>
          <a:p>
            <a:r>
              <a:rPr lang="en-US" dirty="0"/>
              <a:t>Presentation chapter</a:t>
            </a:r>
          </a:p>
        </p:txBody>
      </p:sp>
    </p:spTree>
    <p:extLst>
      <p:ext uri="{BB962C8B-B14F-4D97-AF65-F5344CB8AC3E}">
        <p14:creationId xmlns:p14="http://schemas.microsoft.com/office/powerpoint/2010/main" val="44779617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2390C6A2-43FF-4452-B80E-84686F69C3A3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 bwMode="black">
          <a:xfrm>
            <a:off x="624000" y="1484588"/>
            <a:ext cx="3456000" cy="4752000"/>
          </a:xfrm>
        </p:spPr>
        <p:txBody>
          <a:bodyPr>
            <a:noAutofit/>
          </a:bodyPr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Foliennummernplatzhalter 5">
            <a:extLst>
              <a:ext uri="{FF2B5EF4-FFF2-40B4-BE49-F238E27FC236}">
                <a16:creationId xmlns:a16="http://schemas.microsoft.com/office/drawing/2014/main" id="{16A0FC59-58B0-4C99-B9CE-643FCC7D75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black">
          <a:xfrm>
            <a:off x="11676000" y="6385644"/>
            <a:ext cx="252000" cy="324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A1A5E10D-79A5-49BA-9648-53481340C65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Freihandform: Form 10">
            <a:extLst>
              <a:ext uri="{FF2B5EF4-FFF2-40B4-BE49-F238E27FC236}">
                <a16:creationId xmlns:a16="http://schemas.microsoft.com/office/drawing/2014/main" id="{016A2F1E-AA29-4BA6-8F70-3BCCD073A91F}"/>
              </a:ext>
            </a:extLst>
          </p:cNvPr>
          <p:cNvSpPr/>
          <p:nvPr/>
        </p:nvSpPr>
        <p:spPr bwMode="grayWhite">
          <a:xfrm>
            <a:off x="4370020" y="1484999"/>
            <a:ext cx="7821980" cy="4257860"/>
          </a:xfrm>
          <a:custGeom>
            <a:avLst/>
            <a:gdLst>
              <a:gd name="connsiteX0" fmla="*/ 442664 w 7821980"/>
              <a:gd name="connsiteY0" fmla="*/ 0 h 4257860"/>
              <a:gd name="connsiteX1" fmla="*/ 7821980 w 7821980"/>
              <a:gd name="connsiteY1" fmla="*/ 0 h 4257860"/>
              <a:gd name="connsiteX2" fmla="*/ 7821980 w 7821980"/>
              <a:gd name="connsiteY2" fmla="*/ 4257860 h 4257860"/>
              <a:gd name="connsiteX3" fmla="*/ 442664 w 7821980"/>
              <a:gd name="connsiteY3" fmla="*/ 4257860 h 4257860"/>
              <a:gd name="connsiteX4" fmla="*/ 0 w 7821980"/>
              <a:gd name="connsiteY4" fmla="*/ 3814543 h 4257860"/>
              <a:gd name="connsiteX5" fmla="*/ 0 w 7821980"/>
              <a:gd name="connsiteY5" fmla="*/ 443317 h 4257860"/>
              <a:gd name="connsiteX6" fmla="*/ 442664 w 7821980"/>
              <a:gd name="connsiteY6" fmla="*/ 0 h 4257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821980" h="4257860">
                <a:moveTo>
                  <a:pt x="442664" y="0"/>
                </a:moveTo>
                <a:lnTo>
                  <a:pt x="7821980" y="0"/>
                </a:lnTo>
                <a:lnTo>
                  <a:pt x="7821980" y="4257860"/>
                </a:lnTo>
                <a:lnTo>
                  <a:pt x="442664" y="4257860"/>
                </a:lnTo>
                <a:cubicBezTo>
                  <a:pt x="196451" y="4257860"/>
                  <a:pt x="0" y="4057831"/>
                  <a:pt x="0" y="3814543"/>
                </a:cubicBezTo>
                <a:lnTo>
                  <a:pt x="0" y="443317"/>
                </a:lnTo>
                <a:cubicBezTo>
                  <a:pt x="0" y="196777"/>
                  <a:pt x="199378" y="0"/>
                  <a:pt x="442664" y="0"/>
                </a:cubicBezTo>
                <a:close/>
              </a:path>
            </a:pathLst>
          </a:custGeom>
          <a:solidFill>
            <a:srgbClr val="E20074"/>
          </a:solidFill>
          <a:ln w="301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70F1DDC5-6312-4548-91EF-B0441D3422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4000" y="405000"/>
            <a:ext cx="10944000" cy="720000"/>
          </a:xfrm>
        </p:spPr>
        <p:txBody>
          <a:bodyPr/>
          <a:lstStyle>
            <a:lvl1pPr>
              <a:defRPr sz="2400"/>
            </a:lvl1pPr>
          </a:lstStyle>
          <a:p>
            <a:r>
              <a:rPr lang="en-US" dirty="0"/>
              <a:t>Headline short 40pt or double-spaced headline 24pt represents a summary of all parts of the slide and connected with headlines of the whole presentation storyline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594045B6-CB11-4D8A-8088-F6C5A34285E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352675" y="6386446"/>
            <a:ext cx="7486650" cy="325438"/>
          </a:xfrm>
        </p:spPr>
        <p:txBody>
          <a:bodyPr anchor="ctr"/>
          <a:lstStyle>
            <a:lvl1pPr algn="ctr">
              <a:defRPr sz="900"/>
            </a:lvl1pPr>
          </a:lstStyle>
          <a:p>
            <a:r>
              <a:rPr lang="en-US" dirty="0"/>
              <a:t>confidential, internal, public | Author | Topic of presentation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BD07DF44-4A89-44C8-A629-040FFC974F9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4608" y="116633"/>
            <a:ext cx="3743200" cy="216024"/>
          </a:xfrm>
        </p:spPr>
        <p:txBody>
          <a:bodyPr anchor="ctr"/>
          <a:lstStyle>
            <a:lvl1pPr algn="l">
              <a:defRPr sz="1100"/>
            </a:lvl1pPr>
          </a:lstStyle>
          <a:p>
            <a:r>
              <a:rPr lang="en-US" dirty="0"/>
              <a:t>Presentation chapter</a:t>
            </a:r>
          </a:p>
        </p:txBody>
      </p:sp>
    </p:spTree>
    <p:extLst>
      <p:ext uri="{BB962C8B-B14F-4D97-AF65-F5344CB8AC3E}">
        <p14:creationId xmlns:p14="http://schemas.microsoft.com/office/powerpoint/2010/main" val="216762956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Bildplatzhalter 30">
            <a:extLst>
              <a:ext uri="{FF2B5EF4-FFF2-40B4-BE49-F238E27FC236}">
                <a16:creationId xmlns:a16="http://schemas.microsoft.com/office/drawing/2014/main" id="{7A44F123-0F06-457E-ACE5-ACFD7CF0BB04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0"/>
            <a:ext cx="6097097" cy="6858000"/>
          </a:xfrm>
          <a:custGeom>
            <a:avLst/>
            <a:gdLst>
              <a:gd name="connsiteX0" fmla="*/ 0 w 6097097"/>
              <a:gd name="connsiteY0" fmla="*/ 0 h 6858000"/>
              <a:gd name="connsiteX1" fmla="*/ 6097097 w 6097097"/>
              <a:gd name="connsiteY1" fmla="*/ 0 h 6858000"/>
              <a:gd name="connsiteX2" fmla="*/ 6097097 w 6097097"/>
              <a:gd name="connsiteY2" fmla="*/ 808991 h 6858000"/>
              <a:gd name="connsiteX3" fmla="*/ 5438531 w 6097097"/>
              <a:gd name="connsiteY3" fmla="*/ 1482091 h 6858000"/>
              <a:gd name="connsiteX4" fmla="*/ 1286265 w 6097097"/>
              <a:gd name="connsiteY4" fmla="*/ 1482091 h 6858000"/>
              <a:gd name="connsiteX5" fmla="*/ 627700 w 6097097"/>
              <a:gd name="connsiteY5" fmla="*/ 2155191 h 6858000"/>
              <a:gd name="connsiteX6" fmla="*/ 627700 w 6097097"/>
              <a:gd name="connsiteY6" fmla="*/ 6858000 h 6858000"/>
              <a:gd name="connsiteX7" fmla="*/ 0 w 6097097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97097" h="6858000">
                <a:moveTo>
                  <a:pt x="0" y="0"/>
                </a:moveTo>
                <a:lnTo>
                  <a:pt x="6097097" y="0"/>
                </a:lnTo>
                <a:lnTo>
                  <a:pt x="6097097" y="808991"/>
                </a:lnTo>
                <a:cubicBezTo>
                  <a:pt x="6097097" y="1181100"/>
                  <a:pt x="5802141" y="1482091"/>
                  <a:pt x="5438531" y="1482091"/>
                </a:cubicBezTo>
                <a:lnTo>
                  <a:pt x="1286265" y="1482091"/>
                </a:lnTo>
                <a:cubicBezTo>
                  <a:pt x="922656" y="1482091"/>
                  <a:pt x="627700" y="1783080"/>
                  <a:pt x="627700" y="2155191"/>
                </a:cubicBezTo>
                <a:lnTo>
                  <a:pt x="6277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bIns="576000" anchor="ctr">
            <a:noAutofit/>
          </a:bodyPr>
          <a:lstStyle>
            <a:lvl1pPr marL="0" indent="0" algn="ctr" defTabSz="179388">
              <a:spcAft>
                <a:spcPts val="0"/>
              </a:spcAft>
              <a:buFont typeface="+mn-lt" panose="020B0604020202020204" pitchFamily="34" charset="0"/>
              <a:buNone/>
              <a:defRPr sz="1000">
                <a:solidFill>
                  <a:schemeClr val="bg1"/>
                </a:solidFill>
                <a:latin typeface="+mn-lt"/>
              </a:defRPr>
            </a:lvl1pPr>
            <a:lvl2pPr marL="0" indent="0" algn="ctr" defTabSz="179388">
              <a:spcAft>
                <a:spcPts val="0"/>
              </a:spcAft>
              <a:buFont typeface="+mn-lt" panose="020B0604020202020204" pitchFamily="34" charset="0"/>
              <a:buNone/>
              <a:defRPr sz="1000">
                <a:solidFill>
                  <a:schemeClr val="bg1"/>
                </a:solidFill>
                <a:latin typeface="+mn-lt"/>
              </a:defRPr>
            </a:lvl2pPr>
            <a:lvl3pPr marL="0" indent="0" algn="ctr" defTabSz="179388">
              <a:spcAft>
                <a:spcPts val="0"/>
              </a:spcAft>
              <a:buFont typeface="+mn-lt" panose="020B0604020202020204" pitchFamily="34" charset="0"/>
              <a:buNone/>
              <a:defRPr sz="1000">
                <a:solidFill>
                  <a:schemeClr val="bg1"/>
                </a:solidFill>
                <a:latin typeface="+mn-lt"/>
              </a:defRPr>
            </a:lvl3pPr>
            <a:lvl4pPr marL="0" indent="0" algn="ctr" defTabSz="179388">
              <a:spcAft>
                <a:spcPts val="0"/>
              </a:spcAft>
              <a:buFont typeface="+mn-lt" panose="020B0604020202020204" pitchFamily="34" charset="0"/>
              <a:buNone/>
              <a:defRPr sz="1000">
                <a:solidFill>
                  <a:schemeClr val="bg1"/>
                </a:solidFill>
                <a:latin typeface="+mn-lt"/>
              </a:defRPr>
            </a:lvl4pPr>
            <a:lvl5pPr marL="0" indent="0" algn="ctr" defTabSz="179388">
              <a:spcAft>
                <a:spcPts val="0"/>
              </a:spcAft>
              <a:buFont typeface="+mn-lt" panose="020B0604020202020204" pitchFamily="34" charset="0"/>
              <a:buNone/>
              <a:defRPr sz="1000">
                <a:solidFill>
                  <a:schemeClr val="bg1"/>
                </a:solidFill>
                <a:latin typeface="+mn-lt"/>
              </a:defRPr>
            </a:lvl5pPr>
            <a:lvl6pPr marL="0" indent="0" algn="ctr" defTabSz="179388">
              <a:spcAft>
                <a:spcPts val="0"/>
              </a:spcAft>
              <a:buFont typeface="+mn-lt" panose="020B0604020202020204" pitchFamily="34" charset="0"/>
              <a:buNone/>
              <a:defRPr sz="1000">
                <a:solidFill>
                  <a:schemeClr val="bg1"/>
                </a:solidFill>
                <a:latin typeface="+mn-lt"/>
              </a:defRPr>
            </a:lvl6pPr>
            <a:lvl7pPr marL="0" indent="0" algn="ctr" defTabSz="179388">
              <a:spcAft>
                <a:spcPts val="0"/>
              </a:spcAft>
              <a:buFont typeface="+mn-lt" panose="020B0604020202020204" pitchFamily="34" charset="0"/>
              <a:buNone/>
              <a:defRPr sz="1000">
                <a:solidFill>
                  <a:schemeClr val="bg1"/>
                </a:solidFill>
                <a:latin typeface="+mn-lt"/>
              </a:defRPr>
            </a:lvl7pPr>
            <a:lvl8pPr marL="0" indent="0" algn="ctr" defTabSz="179388">
              <a:spcAft>
                <a:spcPts val="0"/>
              </a:spcAft>
              <a:buFont typeface="+mn-lt" panose="020B0604020202020204" pitchFamily="34" charset="0"/>
              <a:buNone/>
              <a:defRPr sz="1000">
                <a:solidFill>
                  <a:schemeClr val="bg1"/>
                </a:solidFill>
                <a:latin typeface="+mn-lt"/>
              </a:defRPr>
            </a:lvl8pPr>
            <a:lvl9pPr marL="0" indent="0" algn="ctr" defTabSz="179388">
              <a:spcAft>
                <a:spcPts val="0"/>
              </a:spcAft>
              <a:buFont typeface="+mn-lt" panose="020B0604020202020204" pitchFamily="34" charset="0"/>
              <a:buNone/>
              <a:defRPr sz="1000">
                <a:solidFill>
                  <a:schemeClr val="bg1"/>
                </a:solidFill>
                <a:latin typeface="+mn-lt"/>
              </a:defRPr>
            </a:lvl9pPr>
          </a:lstStyle>
          <a:p>
            <a:pPr marL="0" marR="0" lvl="4" indent="0" algn="ctr" defTabSz="1793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70000"/>
              <a:buFont typeface="+mn-lt" panose="020B0604020202020204" pitchFamily="34" charset="0"/>
              <a:buNone/>
              <a:tabLst/>
              <a:defRPr/>
            </a:pPr>
            <a:r>
              <a:rPr lang="en-US" dirty="0"/>
              <a:t>White background or add </a:t>
            </a:r>
            <a:br>
              <a:rPr lang="en-US" dirty="0"/>
            </a:br>
            <a:r>
              <a:rPr lang="en-US" dirty="0"/>
              <a:t>gradient as a picture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ECC891A1-FCA5-4369-8A7F-28268E849FF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529376" y="2934080"/>
            <a:ext cx="7742624" cy="2448000"/>
          </a:xfrm>
        </p:spPr>
        <p:txBody>
          <a:bodyPr/>
          <a:lstStyle>
            <a:lvl1pPr>
              <a:defRPr sz="4000">
                <a:solidFill>
                  <a:schemeClr val="bg1"/>
                </a:solidFill>
              </a:defRPr>
            </a:lvl1pPr>
            <a:lvl2pPr algn="r">
              <a:defRPr sz="1800">
                <a:solidFill>
                  <a:schemeClr val="bg1"/>
                </a:solidFill>
              </a:defRPr>
            </a:lvl2pPr>
          </a:lstStyle>
          <a:p>
            <a:r>
              <a:rPr lang="en-US" dirty="0"/>
              <a:t>We become what we behold. We shape our tools, and thereafter our tools shape us.</a:t>
            </a:r>
          </a:p>
          <a:p>
            <a:pPr lvl="1"/>
            <a:r>
              <a:rPr lang="en-US" dirty="0"/>
              <a:t>― Marshall McLuhan</a:t>
            </a:r>
          </a:p>
        </p:txBody>
      </p:sp>
      <p:sp>
        <p:nvSpPr>
          <p:cNvPr id="11" name="Rechteck 7">
            <a:extLst>
              <a:ext uri="{FF2B5EF4-FFF2-40B4-BE49-F238E27FC236}">
                <a16:creationId xmlns:a16="http://schemas.microsoft.com/office/drawing/2014/main" id="{062E7213-EC93-4A22-BED5-F48A1D2B9F4A}"/>
              </a:ext>
            </a:extLst>
          </p:cNvPr>
          <p:cNvSpPr/>
          <p:nvPr userDrawn="1"/>
        </p:nvSpPr>
        <p:spPr bwMode="black">
          <a:xfrm>
            <a:off x="1238250" y="2029842"/>
            <a:ext cx="1152000" cy="158400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t"/>
          <a:lstStyle/>
          <a:p>
            <a:pPr algn="ctr"/>
            <a:r>
              <a:rPr lang="en-US" sz="19900" dirty="0"/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17632712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780" userDrawn="1">
          <p15:clr>
            <a:srgbClr val="FBAE40"/>
          </p15:clr>
        </p15:guide>
        <p15:guide id="3" orient="horz" pos="1324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ildplatzhalter 9">
            <a:extLst>
              <a:ext uri="{FF2B5EF4-FFF2-40B4-BE49-F238E27FC236}">
                <a16:creationId xmlns:a16="http://schemas.microsoft.com/office/drawing/2014/main" id="{18C1C1B3-2B43-47F5-9FA0-80C6D4477A0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6240016" y="1484313"/>
            <a:ext cx="5953200" cy="4752000"/>
          </a:xfrm>
        </p:spPr>
        <p:txBody>
          <a:bodyPr bIns="576000" anchor="ctr">
            <a:noAutofit/>
          </a:bodyPr>
          <a:lstStyle>
            <a:lvl1pPr marL="0" indent="0" algn="ctr">
              <a:spcAft>
                <a:spcPts val="0"/>
              </a:spcAft>
              <a:buFont typeface="+mn-lt" panose="020B0604020202020204" pitchFamily="34" charset="0"/>
              <a:buNone/>
              <a:defRPr sz="1000">
                <a:solidFill>
                  <a:schemeClr val="bg2"/>
                </a:solidFill>
                <a:latin typeface="+mn-lt"/>
              </a:defRPr>
            </a:lvl1pPr>
            <a:lvl2pPr marL="0" indent="0" algn="ctr">
              <a:spcAft>
                <a:spcPts val="0"/>
              </a:spcAft>
              <a:buFont typeface="+mn-lt" panose="020B0604020202020204" pitchFamily="34" charset="0"/>
              <a:buNone/>
              <a:defRPr sz="1000">
                <a:solidFill>
                  <a:schemeClr val="bg2"/>
                </a:solidFill>
                <a:latin typeface="+mn-lt"/>
              </a:defRPr>
            </a:lvl2pPr>
            <a:lvl3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3pPr>
            <a:lvl4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4pPr>
            <a:lvl5pPr marL="0" indent="0" algn="ctr">
              <a:spcAft>
                <a:spcPts val="0"/>
              </a:spcAft>
              <a:buNone/>
              <a:tabLst>
                <a:tab pos="2687638" algn="l"/>
              </a:tabLst>
              <a:defRPr sz="1000">
                <a:solidFill>
                  <a:schemeClr val="bg2"/>
                </a:solidFill>
                <a:latin typeface="+mn-lt"/>
              </a:defRPr>
            </a:lvl5pPr>
            <a:lvl6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6pPr>
            <a:lvl7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7pPr>
            <a:lvl8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8pPr>
            <a:lvl9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9pPr>
          </a:lstStyle>
          <a:p>
            <a:pPr lvl="4"/>
            <a:r>
              <a:rPr lang="en-US" dirty="0"/>
              <a:t>Add picture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7B4C7612-0C84-4376-B998-B34EAE1F544D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 bwMode="black">
          <a:xfrm>
            <a:off x="624000" y="1484313"/>
            <a:ext cx="5328000" cy="4752000"/>
          </a:xfrm>
        </p:spPr>
        <p:txBody>
          <a:bodyPr>
            <a:noAutofit/>
          </a:bodyPr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Foliennummernplatzhalter 5">
            <a:extLst>
              <a:ext uri="{FF2B5EF4-FFF2-40B4-BE49-F238E27FC236}">
                <a16:creationId xmlns:a16="http://schemas.microsoft.com/office/drawing/2014/main" id="{30900683-23B4-4E4B-8F6A-858470B778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black">
          <a:xfrm>
            <a:off x="11676000" y="6385644"/>
            <a:ext cx="252000" cy="324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A1A5E10D-79A5-49BA-9648-53481340C65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CCA9CFEE-69E7-4796-9B19-0309D2A5AEC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4000" y="405000"/>
            <a:ext cx="10944000" cy="720000"/>
          </a:xfrm>
        </p:spPr>
        <p:txBody>
          <a:bodyPr/>
          <a:lstStyle>
            <a:lvl1pPr>
              <a:defRPr sz="2400"/>
            </a:lvl1pPr>
          </a:lstStyle>
          <a:p>
            <a:r>
              <a:rPr lang="en-US" dirty="0"/>
              <a:t>Headline short 40pt or double-spaced headline 24pt represents a summary of all parts of the slide and connected with headlines of the whole presentation storyline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BA804815-B2E2-429F-BAC7-88A933322BC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352675" y="6386446"/>
            <a:ext cx="7486650" cy="325438"/>
          </a:xfrm>
        </p:spPr>
        <p:txBody>
          <a:bodyPr anchor="ctr"/>
          <a:lstStyle>
            <a:lvl1pPr algn="ctr">
              <a:defRPr sz="900"/>
            </a:lvl1pPr>
          </a:lstStyle>
          <a:p>
            <a:r>
              <a:rPr lang="en-US" dirty="0"/>
              <a:t>confidential, internal, public | Author | Topic of presentation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D3341751-5314-4E25-95C6-F8BEE920444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4608" y="116633"/>
            <a:ext cx="3743200" cy="216024"/>
          </a:xfrm>
        </p:spPr>
        <p:txBody>
          <a:bodyPr anchor="ctr"/>
          <a:lstStyle>
            <a:lvl1pPr algn="l">
              <a:defRPr sz="1100"/>
            </a:lvl1pPr>
          </a:lstStyle>
          <a:p>
            <a:r>
              <a:rPr lang="en-US" dirty="0"/>
              <a:t>Presentation chapter</a:t>
            </a:r>
          </a:p>
        </p:txBody>
      </p:sp>
    </p:spTree>
    <p:extLst>
      <p:ext uri="{BB962C8B-B14F-4D97-AF65-F5344CB8AC3E}">
        <p14:creationId xmlns:p14="http://schemas.microsoft.com/office/powerpoint/2010/main" val="51392868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9CD48E90-58F3-40B4-B97C-453785FBBABC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 bwMode="black">
          <a:xfrm>
            <a:off x="8112000" y="1484313"/>
            <a:ext cx="3456000" cy="4752000"/>
          </a:xfrm>
        </p:spPr>
        <p:txBody>
          <a:bodyPr>
            <a:noAutofit/>
          </a:bodyPr>
          <a:lstStyle>
            <a:lvl5pPr>
              <a:defRPr/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Bildplatzhalter 9">
            <a:extLst>
              <a:ext uri="{FF2B5EF4-FFF2-40B4-BE49-F238E27FC236}">
                <a16:creationId xmlns:a16="http://schemas.microsoft.com/office/drawing/2014/main" id="{A40AE5EC-538A-4BF1-ABC1-3EE1CF9C15F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623392" y="1485312"/>
            <a:ext cx="7200561" cy="4752000"/>
          </a:xfrm>
        </p:spPr>
        <p:txBody>
          <a:bodyPr bIns="576000" anchor="ctr">
            <a:noAutofit/>
          </a:bodyPr>
          <a:lstStyle>
            <a:lvl1pPr marL="0" indent="0" algn="ctr">
              <a:spcAft>
                <a:spcPts val="0"/>
              </a:spcAft>
              <a:buFont typeface="+mn-lt" panose="020B0604020202020204" pitchFamily="34" charset="0"/>
              <a:buNone/>
              <a:defRPr sz="1000">
                <a:solidFill>
                  <a:schemeClr val="tx1"/>
                </a:solidFill>
                <a:latin typeface="+mn-lt"/>
              </a:defRPr>
            </a:lvl1pPr>
            <a:lvl2pPr marL="0" indent="0" algn="ctr">
              <a:spcAft>
                <a:spcPts val="0"/>
              </a:spcAft>
              <a:buFont typeface="+mn-lt" panose="020B0604020202020204" pitchFamily="34" charset="0"/>
              <a:buNone/>
              <a:defRPr sz="1000">
                <a:solidFill>
                  <a:schemeClr val="tx1"/>
                </a:solidFill>
                <a:latin typeface="+mn-lt"/>
              </a:defRPr>
            </a:lvl2pPr>
            <a:lvl3pPr marL="0" indent="0" algn="ctr">
              <a:spcAft>
                <a:spcPts val="0"/>
              </a:spcAft>
              <a:buNone/>
              <a:defRPr sz="1000">
                <a:solidFill>
                  <a:schemeClr val="tx1"/>
                </a:solidFill>
                <a:latin typeface="+mn-lt"/>
              </a:defRPr>
            </a:lvl3pPr>
            <a:lvl4pPr marL="0" indent="0" algn="ctr">
              <a:spcAft>
                <a:spcPts val="0"/>
              </a:spcAft>
              <a:buNone/>
              <a:defRPr sz="1000">
                <a:solidFill>
                  <a:schemeClr val="tx1"/>
                </a:solidFill>
                <a:latin typeface="+mn-lt"/>
              </a:defRPr>
            </a:lvl4pPr>
            <a:lvl5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5pPr>
            <a:lvl6pPr marL="0" indent="0" algn="ctr">
              <a:spcAft>
                <a:spcPts val="0"/>
              </a:spcAft>
              <a:buNone/>
              <a:defRPr sz="1000">
                <a:solidFill>
                  <a:schemeClr val="tx1"/>
                </a:solidFill>
                <a:latin typeface="+mn-lt"/>
              </a:defRPr>
            </a:lvl6pPr>
            <a:lvl7pPr marL="0" indent="0" algn="ctr">
              <a:spcAft>
                <a:spcPts val="0"/>
              </a:spcAft>
              <a:buNone/>
              <a:defRPr sz="1000">
                <a:solidFill>
                  <a:schemeClr val="tx1"/>
                </a:solidFill>
                <a:latin typeface="+mn-lt"/>
              </a:defRPr>
            </a:lvl7pPr>
            <a:lvl8pPr marL="0" indent="0" algn="ctr">
              <a:spcAft>
                <a:spcPts val="0"/>
              </a:spcAft>
              <a:buNone/>
              <a:defRPr sz="1000">
                <a:solidFill>
                  <a:schemeClr val="tx1"/>
                </a:solidFill>
                <a:latin typeface="+mn-lt"/>
              </a:defRPr>
            </a:lvl8pPr>
            <a:lvl9pPr marL="0" indent="0" algn="ctr">
              <a:spcAft>
                <a:spcPts val="0"/>
              </a:spcAft>
              <a:buNone/>
              <a:defRPr sz="1000">
                <a:solidFill>
                  <a:schemeClr val="tx1"/>
                </a:solidFill>
                <a:latin typeface="+mn-lt"/>
              </a:defRPr>
            </a:lvl9pPr>
          </a:lstStyle>
          <a:p>
            <a:pPr lvl="4"/>
            <a:r>
              <a:rPr lang="en-US" dirty="0"/>
              <a:t>Add Picture</a:t>
            </a:r>
          </a:p>
        </p:txBody>
      </p:sp>
      <p:sp>
        <p:nvSpPr>
          <p:cNvPr id="13" name="Foliennummernplatzhalter 5">
            <a:extLst>
              <a:ext uri="{FF2B5EF4-FFF2-40B4-BE49-F238E27FC236}">
                <a16:creationId xmlns:a16="http://schemas.microsoft.com/office/drawing/2014/main" id="{F360C192-BE70-4805-9FEF-F274374B65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black">
          <a:xfrm>
            <a:off x="11676000" y="6385644"/>
            <a:ext cx="252000" cy="324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A1A5E10D-79A5-49BA-9648-53481340C65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4A47F072-54B6-45E1-BC3C-1091C4662DB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4000" y="405000"/>
            <a:ext cx="10944000" cy="720000"/>
          </a:xfrm>
        </p:spPr>
        <p:txBody>
          <a:bodyPr/>
          <a:lstStyle>
            <a:lvl1pPr>
              <a:defRPr sz="2400"/>
            </a:lvl1pPr>
          </a:lstStyle>
          <a:p>
            <a:r>
              <a:rPr lang="en-US" dirty="0"/>
              <a:t>Headline short 40pt or double-spaced headline 24pt represents a summary of all parts of the slide and connected with headlines of the whole presentation storyline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DA3FB00D-021D-436C-8F5A-7272DD3625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52675" y="6386446"/>
            <a:ext cx="7486650" cy="325438"/>
          </a:xfrm>
        </p:spPr>
        <p:txBody>
          <a:bodyPr anchor="ctr"/>
          <a:lstStyle>
            <a:lvl1pPr algn="ctr">
              <a:defRPr sz="900"/>
            </a:lvl1pPr>
          </a:lstStyle>
          <a:p>
            <a:r>
              <a:rPr lang="en-US" dirty="0"/>
              <a:t>confidential, internal, public | Author | Topic of presentation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96C0B2AB-143A-49B6-97F3-083F6B3C47E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4608" y="116633"/>
            <a:ext cx="3743200" cy="216024"/>
          </a:xfrm>
        </p:spPr>
        <p:txBody>
          <a:bodyPr anchor="ctr"/>
          <a:lstStyle>
            <a:lvl1pPr algn="l">
              <a:defRPr sz="1100"/>
            </a:lvl1pPr>
          </a:lstStyle>
          <a:p>
            <a:r>
              <a:rPr lang="en-US" dirty="0"/>
              <a:t>Presentation chapter</a:t>
            </a:r>
          </a:p>
        </p:txBody>
      </p:sp>
    </p:spTree>
    <p:extLst>
      <p:ext uri="{BB962C8B-B14F-4D97-AF65-F5344CB8AC3E}">
        <p14:creationId xmlns:p14="http://schemas.microsoft.com/office/powerpoint/2010/main" val="7452588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long 0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855CF3A-8745-495B-9FFE-CE92A5F4D68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black">
          <a:xfrm>
            <a:off x="624000" y="477000"/>
            <a:ext cx="6336000" cy="1944000"/>
          </a:xfrm>
        </p:spPr>
        <p:txBody>
          <a:bodyPr lIns="0" anchor="b"/>
          <a:lstStyle>
            <a:lvl1pPr algn="l">
              <a:lnSpc>
                <a:spcPct val="90000"/>
              </a:lnSpc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Title of presentation</a:t>
            </a:r>
            <a:endParaRPr lang="en-US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931B0A1-8DE4-4F87-9296-AE72B35697A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624000" y="2601000"/>
            <a:ext cx="5472000" cy="504000"/>
          </a:xfrm>
        </p:spPr>
        <p:txBody>
          <a:bodyPr lIns="0">
            <a:noAutofit/>
          </a:bodyPr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1800" b="0">
                <a:solidFill>
                  <a:schemeClr val="bg1"/>
                </a:solidFill>
                <a:latin typeface="+mn-lt"/>
              </a:defRPr>
            </a:lvl1pPr>
            <a:lvl2pPr marL="0" indent="0" algn="l">
              <a:lnSpc>
                <a:spcPct val="90000"/>
              </a:lnSpc>
              <a:spcAft>
                <a:spcPts val="0"/>
              </a:spcAft>
              <a:buNone/>
              <a:defRPr sz="1800" b="0">
                <a:solidFill>
                  <a:schemeClr val="bg1"/>
                </a:solidFill>
                <a:latin typeface="+mn-lt"/>
              </a:defRPr>
            </a:lvl2pPr>
            <a:lvl3pPr marL="0" indent="0" algn="l">
              <a:lnSpc>
                <a:spcPct val="90000"/>
              </a:lnSpc>
              <a:spcAft>
                <a:spcPts val="0"/>
              </a:spcAft>
              <a:buNone/>
              <a:defRPr sz="1800" b="0">
                <a:solidFill>
                  <a:schemeClr val="bg1"/>
                </a:solidFill>
                <a:latin typeface="+mn-lt"/>
              </a:defRPr>
            </a:lvl3pPr>
            <a:lvl4pPr marL="0" indent="0" algn="l">
              <a:lnSpc>
                <a:spcPct val="90000"/>
              </a:lnSpc>
              <a:spcAft>
                <a:spcPts val="0"/>
              </a:spcAft>
              <a:buNone/>
              <a:defRPr sz="1800" b="0">
                <a:solidFill>
                  <a:schemeClr val="bg1"/>
                </a:solidFill>
                <a:latin typeface="+mn-lt"/>
              </a:defRPr>
            </a:lvl4pPr>
            <a:lvl5pPr marL="0" indent="0" algn="l">
              <a:lnSpc>
                <a:spcPct val="90000"/>
              </a:lnSpc>
              <a:spcAft>
                <a:spcPts val="0"/>
              </a:spcAft>
              <a:buNone/>
              <a:defRPr sz="1800" b="0">
                <a:solidFill>
                  <a:schemeClr val="bg1"/>
                </a:solidFill>
                <a:latin typeface="+mn-lt"/>
              </a:defRPr>
            </a:lvl5pPr>
            <a:lvl6pPr marL="0" indent="0" algn="l">
              <a:lnSpc>
                <a:spcPct val="90000"/>
              </a:lnSpc>
              <a:spcAft>
                <a:spcPts val="0"/>
              </a:spcAft>
              <a:buNone/>
              <a:defRPr sz="1800" b="0">
                <a:solidFill>
                  <a:schemeClr val="bg1"/>
                </a:solidFill>
                <a:latin typeface="+mn-lt"/>
              </a:defRPr>
            </a:lvl6pPr>
            <a:lvl7pPr marL="0" indent="0" algn="l">
              <a:lnSpc>
                <a:spcPct val="90000"/>
              </a:lnSpc>
              <a:spcAft>
                <a:spcPts val="0"/>
              </a:spcAft>
              <a:buNone/>
              <a:defRPr sz="1800" b="0">
                <a:solidFill>
                  <a:schemeClr val="bg1"/>
                </a:solidFill>
                <a:latin typeface="+mn-lt"/>
              </a:defRPr>
            </a:lvl7pPr>
            <a:lvl8pPr marL="0" indent="0" algn="l">
              <a:lnSpc>
                <a:spcPct val="90000"/>
              </a:lnSpc>
              <a:spcAft>
                <a:spcPts val="0"/>
              </a:spcAft>
              <a:buNone/>
              <a:defRPr sz="1800" b="0">
                <a:solidFill>
                  <a:schemeClr val="bg1"/>
                </a:solidFill>
                <a:latin typeface="+mn-lt"/>
              </a:defRPr>
            </a:lvl8pPr>
            <a:lvl9pPr marL="0" indent="0" algn="l">
              <a:lnSpc>
                <a:spcPct val="90000"/>
              </a:lnSpc>
              <a:spcAft>
                <a:spcPts val="0"/>
              </a:spcAft>
              <a:buNone/>
              <a:defRPr sz="1800" b="0">
                <a:solidFill>
                  <a:schemeClr val="bg1"/>
                </a:solidFill>
                <a:latin typeface="+mn-lt"/>
              </a:defRPr>
            </a:lvl9pPr>
          </a:lstStyle>
          <a:p>
            <a:r>
              <a:rPr lang="en-US" dirty="0"/>
              <a:t>Subtitle | Author | Place | Date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A97AF30-21A1-4589-B77A-7798FC0A4D4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8329" y="3294037"/>
            <a:ext cx="3118173" cy="8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96455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 (fullsca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ildplatzhalter 6">
            <a:extLst>
              <a:ext uri="{FF2B5EF4-FFF2-40B4-BE49-F238E27FC236}">
                <a16:creationId xmlns:a16="http://schemas.microsoft.com/office/drawing/2014/main" id="{758364E8-4ECD-4C26-A5E5-021E95A628B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</p:spPr>
        <p:txBody>
          <a:bodyPr bIns="576000" anchor="ctr">
            <a:noAutofit/>
          </a:bodyPr>
          <a:lstStyle>
            <a:lvl1pPr marL="0" indent="0" algn="ctr">
              <a:spcAft>
                <a:spcPts val="0"/>
              </a:spcAft>
              <a:buFont typeface="+mn-lt" panose="020B0604020202020204" pitchFamily="34" charset="0"/>
              <a:buNone/>
              <a:tabLst/>
              <a:defRPr sz="1000">
                <a:solidFill>
                  <a:schemeClr val="bg2"/>
                </a:solidFill>
                <a:latin typeface="+mn-lt"/>
              </a:defRPr>
            </a:lvl1pPr>
            <a:lvl2pPr marL="0" indent="0" algn="ctr">
              <a:spcAft>
                <a:spcPts val="0"/>
              </a:spcAft>
              <a:buFont typeface="+mn-lt" panose="020B0604020202020204" pitchFamily="34" charset="0"/>
              <a:buNone/>
              <a:tabLst/>
              <a:defRPr sz="1000">
                <a:solidFill>
                  <a:schemeClr val="bg2"/>
                </a:solidFill>
                <a:latin typeface="+mn-lt"/>
              </a:defRPr>
            </a:lvl2pPr>
            <a:lvl3pPr marL="0" indent="0" algn="ctr">
              <a:spcAft>
                <a:spcPts val="0"/>
              </a:spcAft>
              <a:buNone/>
              <a:tabLst/>
              <a:defRPr sz="1000">
                <a:solidFill>
                  <a:schemeClr val="bg2"/>
                </a:solidFill>
                <a:latin typeface="+mn-lt"/>
              </a:defRPr>
            </a:lvl3pPr>
            <a:lvl4pPr marL="0" indent="0" algn="ctr">
              <a:spcAft>
                <a:spcPts val="0"/>
              </a:spcAft>
              <a:buNone/>
              <a:tabLst/>
              <a:defRPr sz="1000">
                <a:solidFill>
                  <a:schemeClr val="bg2"/>
                </a:solidFill>
                <a:latin typeface="+mn-lt"/>
              </a:defRPr>
            </a:lvl4pPr>
            <a:lvl5pPr marL="0" indent="0" algn="ctr">
              <a:spcAft>
                <a:spcPts val="0"/>
              </a:spcAft>
              <a:buNone/>
              <a:tabLst/>
              <a:defRPr sz="1000">
                <a:solidFill>
                  <a:schemeClr val="bg2"/>
                </a:solidFill>
                <a:latin typeface="+mn-lt"/>
              </a:defRPr>
            </a:lvl5pPr>
            <a:lvl6pPr marL="0" indent="0" algn="ctr">
              <a:spcAft>
                <a:spcPts val="0"/>
              </a:spcAft>
              <a:buNone/>
              <a:tabLst/>
              <a:defRPr sz="1000">
                <a:solidFill>
                  <a:schemeClr val="bg2"/>
                </a:solidFill>
                <a:latin typeface="+mn-lt"/>
              </a:defRPr>
            </a:lvl6pPr>
            <a:lvl7pPr marL="0" indent="0" algn="ctr">
              <a:spcAft>
                <a:spcPts val="0"/>
              </a:spcAft>
              <a:buNone/>
              <a:tabLst/>
              <a:defRPr sz="1000">
                <a:solidFill>
                  <a:schemeClr val="bg2"/>
                </a:solidFill>
                <a:latin typeface="+mn-lt"/>
              </a:defRPr>
            </a:lvl7pPr>
            <a:lvl8pPr marL="0" indent="0" algn="ctr">
              <a:spcAft>
                <a:spcPts val="0"/>
              </a:spcAft>
              <a:buNone/>
              <a:tabLst/>
              <a:defRPr sz="1000">
                <a:solidFill>
                  <a:schemeClr val="bg2"/>
                </a:solidFill>
                <a:latin typeface="+mn-lt"/>
              </a:defRPr>
            </a:lvl8pPr>
            <a:lvl9pPr marL="0" indent="0" algn="ctr">
              <a:spcAft>
                <a:spcPts val="0"/>
              </a:spcAft>
              <a:buNone/>
              <a:tabLst/>
              <a:defRPr sz="1000">
                <a:solidFill>
                  <a:schemeClr val="bg2"/>
                </a:solidFill>
                <a:latin typeface="+mn-lt"/>
              </a:defRPr>
            </a:lvl9pPr>
          </a:lstStyle>
          <a:p>
            <a:pPr lvl="4"/>
            <a:r>
              <a:rPr lang="en-US" dirty="0"/>
              <a:t>Add picture</a:t>
            </a:r>
          </a:p>
        </p:txBody>
      </p:sp>
    </p:spTree>
    <p:extLst>
      <p:ext uri="{BB962C8B-B14F-4D97-AF65-F5344CB8AC3E}">
        <p14:creationId xmlns:p14="http://schemas.microsoft.com/office/powerpoint/2010/main" val="10663330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 with fr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ildplatzhalter 6">
            <a:extLst>
              <a:ext uri="{FF2B5EF4-FFF2-40B4-BE49-F238E27FC236}">
                <a16:creationId xmlns:a16="http://schemas.microsoft.com/office/drawing/2014/main" id="{758364E8-4ECD-4C26-A5E5-021E95A628B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623888" y="0"/>
            <a:ext cx="11568112" cy="6858000"/>
          </a:xfrm>
        </p:spPr>
        <p:txBody>
          <a:bodyPr bIns="576000" anchor="ctr">
            <a:noAutofit/>
          </a:bodyPr>
          <a:lstStyle>
            <a:lvl1pPr marL="0" indent="0" algn="ctr">
              <a:spcAft>
                <a:spcPts val="0"/>
              </a:spcAft>
              <a:buFont typeface="+mn-lt" panose="020B0604020202020204" pitchFamily="34" charset="0"/>
              <a:buNone/>
              <a:tabLst/>
              <a:defRPr sz="1000">
                <a:solidFill>
                  <a:schemeClr val="bg2"/>
                </a:solidFill>
                <a:latin typeface="+mn-lt"/>
              </a:defRPr>
            </a:lvl1pPr>
            <a:lvl2pPr marL="0" indent="0" algn="ctr">
              <a:spcAft>
                <a:spcPts val="0"/>
              </a:spcAft>
              <a:buFont typeface="+mn-lt" panose="020B0604020202020204" pitchFamily="34" charset="0"/>
              <a:buNone/>
              <a:tabLst/>
              <a:defRPr sz="1000">
                <a:solidFill>
                  <a:schemeClr val="bg2"/>
                </a:solidFill>
                <a:latin typeface="+mn-lt"/>
              </a:defRPr>
            </a:lvl2pPr>
            <a:lvl3pPr marL="0" indent="0" algn="ctr">
              <a:spcAft>
                <a:spcPts val="0"/>
              </a:spcAft>
              <a:buNone/>
              <a:tabLst/>
              <a:defRPr sz="1000">
                <a:solidFill>
                  <a:schemeClr val="bg2"/>
                </a:solidFill>
                <a:latin typeface="+mn-lt"/>
              </a:defRPr>
            </a:lvl3pPr>
            <a:lvl4pPr marL="0" indent="0" algn="ctr">
              <a:spcAft>
                <a:spcPts val="0"/>
              </a:spcAft>
              <a:buNone/>
              <a:tabLst/>
              <a:defRPr sz="1000">
                <a:solidFill>
                  <a:schemeClr val="bg2"/>
                </a:solidFill>
                <a:latin typeface="+mn-lt"/>
              </a:defRPr>
            </a:lvl4pPr>
            <a:lvl5pPr marL="0" indent="0" algn="ctr">
              <a:spcAft>
                <a:spcPts val="0"/>
              </a:spcAft>
              <a:buNone/>
              <a:tabLst/>
              <a:defRPr sz="1000">
                <a:solidFill>
                  <a:schemeClr val="bg2"/>
                </a:solidFill>
                <a:latin typeface="+mn-lt"/>
              </a:defRPr>
            </a:lvl5pPr>
            <a:lvl6pPr marL="0" indent="0" algn="ctr">
              <a:spcAft>
                <a:spcPts val="0"/>
              </a:spcAft>
              <a:buNone/>
              <a:tabLst/>
              <a:defRPr sz="1000">
                <a:solidFill>
                  <a:schemeClr val="bg2"/>
                </a:solidFill>
                <a:latin typeface="+mn-lt"/>
              </a:defRPr>
            </a:lvl6pPr>
            <a:lvl7pPr marL="0" indent="0" algn="ctr">
              <a:spcAft>
                <a:spcPts val="0"/>
              </a:spcAft>
              <a:buNone/>
              <a:tabLst/>
              <a:defRPr sz="1000">
                <a:solidFill>
                  <a:schemeClr val="bg2"/>
                </a:solidFill>
                <a:latin typeface="+mn-lt"/>
              </a:defRPr>
            </a:lvl7pPr>
            <a:lvl8pPr marL="0" indent="0" algn="ctr">
              <a:spcAft>
                <a:spcPts val="0"/>
              </a:spcAft>
              <a:buNone/>
              <a:tabLst/>
              <a:defRPr sz="1000">
                <a:solidFill>
                  <a:schemeClr val="bg2"/>
                </a:solidFill>
                <a:latin typeface="+mn-lt"/>
              </a:defRPr>
            </a:lvl8pPr>
            <a:lvl9pPr marL="0" indent="0" algn="ctr">
              <a:spcAft>
                <a:spcPts val="0"/>
              </a:spcAft>
              <a:buNone/>
              <a:tabLst/>
              <a:defRPr sz="1000">
                <a:solidFill>
                  <a:schemeClr val="bg2"/>
                </a:solidFill>
                <a:latin typeface="+mn-lt"/>
              </a:defRPr>
            </a:lvl9pPr>
          </a:lstStyle>
          <a:p>
            <a:pPr lvl="4"/>
            <a:r>
              <a:rPr lang="en-US" dirty="0"/>
              <a:t>Add picture</a:t>
            </a:r>
          </a:p>
        </p:txBody>
      </p:sp>
    </p:spTree>
    <p:extLst>
      <p:ext uri="{BB962C8B-B14F-4D97-AF65-F5344CB8AC3E}">
        <p14:creationId xmlns:p14="http://schemas.microsoft.com/office/powerpoint/2010/main" val="415265317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Agenda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Bildplatzhalter 16">
            <a:extLst>
              <a:ext uri="{FF2B5EF4-FFF2-40B4-BE49-F238E27FC236}">
                <a16:creationId xmlns:a16="http://schemas.microsoft.com/office/drawing/2014/main" id="{9085B700-7E7E-495E-8770-F2C0E4CC3FE1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5594714" y="0"/>
            <a:ext cx="6597286" cy="6858000"/>
          </a:xfrm>
          <a:custGeom>
            <a:avLst/>
            <a:gdLst>
              <a:gd name="connsiteX0" fmla="*/ 2651633 w 6597286"/>
              <a:gd name="connsiteY0" fmla="*/ 0 h 6858000"/>
              <a:gd name="connsiteX1" fmla="*/ 6597286 w 6597286"/>
              <a:gd name="connsiteY1" fmla="*/ 0 h 6858000"/>
              <a:gd name="connsiteX2" fmla="*/ 6597286 w 6597286"/>
              <a:gd name="connsiteY2" fmla="*/ 6858000 h 6858000"/>
              <a:gd name="connsiteX3" fmla="*/ 0 w 6597286"/>
              <a:gd name="connsiteY3" fmla="*/ 6858000 h 6858000"/>
              <a:gd name="connsiteX4" fmla="*/ 7452 w 6597286"/>
              <a:gd name="connsiteY4" fmla="*/ 6809170 h 6858000"/>
              <a:gd name="connsiteX5" fmla="*/ 885502 w 6597286"/>
              <a:gd name="connsiteY5" fmla="*/ 6093335 h 6858000"/>
              <a:gd name="connsiteX6" fmla="*/ 4140126 w 6597286"/>
              <a:gd name="connsiteY6" fmla="*/ 6093335 h 6858000"/>
              <a:gd name="connsiteX7" fmla="*/ 5036364 w 6597286"/>
              <a:gd name="connsiteY7" fmla="*/ 5172770 h 6858000"/>
              <a:gd name="connsiteX8" fmla="*/ 5036364 w 6597286"/>
              <a:gd name="connsiteY8" fmla="*/ 1590378 h 6858000"/>
              <a:gd name="connsiteX9" fmla="*/ 4140126 w 6597286"/>
              <a:gd name="connsiteY9" fmla="*/ 694140 h 6858000"/>
              <a:gd name="connsiteX10" fmla="*/ 3523003 w 6597286"/>
              <a:gd name="connsiteY10" fmla="*/ 694140 h 6858000"/>
              <a:gd name="connsiteX11" fmla="*/ 2697304 w 6597286"/>
              <a:gd name="connsiteY11" fmla="*/ 14697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597286" h="6858000">
                <a:moveTo>
                  <a:pt x="2651633" y="0"/>
                </a:moveTo>
                <a:lnTo>
                  <a:pt x="6597286" y="0"/>
                </a:lnTo>
                <a:lnTo>
                  <a:pt x="6597286" y="6858000"/>
                </a:lnTo>
                <a:lnTo>
                  <a:pt x="0" y="6858000"/>
                </a:lnTo>
                <a:lnTo>
                  <a:pt x="7452" y="6809170"/>
                </a:lnTo>
                <a:cubicBezTo>
                  <a:pt x="90931" y="6401137"/>
                  <a:pt x="451947" y="6093335"/>
                  <a:pt x="885502" y="6093335"/>
                </a:cubicBezTo>
                <a:lnTo>
                  <a:pt x="4140126" y="6093335"/>
                </a:lnTo>
                <a:cubicBezTo>
                  <a:pt x="4634338" y="6093335"/>
                  <a:pt x="5036364" y="5668262"/>
                  <a:pt x="5036364" y="5172770"/>
                </a:cubicBezTo>
                <a:lnTo>
                  <a:pt x="5036364" y="1590378"/>
                </a:lnTo>
                <a:cubicBezTo>
                  <a:pt x="5036364" y="1096167"/>
                  <a:pt x="4635618" y="694140"/>
                  <a:pt x="4140126" y="694140"/>
                </a:cubicBezTo>
                <a:lnTo>
                  <a:pt x="3523003" y="694140"/>
                </a:lnTo>
                <a:cubicBezTo>
                  <a:pt x="3152344" y="694140"/>
                  <a:pt x="2833540" y="468720"/>
                  <a:pt x="2697304" y="146974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bIns="576000" anchor="ctr">
            <a:noAutofit/>
          </a:bodyPr>
          <a:lstStyle>
            <a:lvl1pPr marL="0" indent="0" algn="ctr">
              <a:spcAft>
                <a:spcPts val="0"/>
              </a:spcAft>
              <a:buFont typeface="+mn-lt" panose="020B0604020202020204" pitchFamily="34" charset="0"/>
              <a:buNone/>
              <a:defRPr sz="1000">
                <a:solidFill>
                  <a:schemeClr val="bg1"/>
                </a:solidFill>
                <a:latin typeface="+mn-lt"/>
              </a:defRPr>
            </a:lvl1pPr>
            <a:lvl2pPr marL="0" indent="0" algn="ctr">
              <a:spcAft>
                <a:spcPts val="0"/>
              </a:spcAft>
              <a:buFont typeface="+mn-lt" panose="020B0604020202020204" pitchFamily="34" charset="0"/>
              <a:buNone/>
              <a:defRPr sz="1000">
                <a:solidFill>
                  <a:schemeClr val="bg1"/>
                </a:solidFill>
                <a:latin typeface="+mn-lt"/>
              </a:defRPr>
            </a:lvl2pPr>
            <a:lvl3pPr marL="0" indent="0" algn="ctr">
              <a:spcAft>
                <a:spcPts val="0"/>
              </a:spcAft>
              <a:buNone/>
              <a:defRPr sz="1000">
                <a:solidFill>
                  <a:schemeClr val="bg1"/>
                </a:solidFill>
                <a:latin typeface="+mn-lt"/>
              </a:defRPr>
            </a:lvl3pPr>
            <a:lvl4pPr marL="0" indent="0" algn="ctr">
              <a:spcAft>
                <a:spcPts val="0"/>
              </a:spcAft>
              <a:buNone/>
              <a:defRPr sz="1000">
                <a:solidFill>
                  <a:schemeClr val="bg1"/>
                </a:solidFill>
                <a:latin typeface="+mn-lt"/>
              </a:defRPr>
            </a:lvl4pPr>
            <a:lvl5pPr marL="0" indent="0" algn="ctr">
              <a:spcAft>
                <a:spcPts val="0"/>
              </a:spcAft>
              <a:buNone/>
              <a:defRPr sz="1000">
                <a:solidFill>
                  <a:schemeClr val="bg1"/>
                </a:solidFill>
                <a:latin typeface="+mn-lt"/>
              </a:defRPr>
            </a:lvl5pPr>
            <a:lvl6pPr marL="0" indent="0" algn="ctr">
              <a:spcAft>
                <a:spcPts val="0"/>
              </a:spcAft>
              <a:buNone/>
              <a:defRPr sz="1000">
                <a:solidFill>
                  <a:schemeClr val="bg1"/>
                </a:solidFill>
                <a:latin typeface="+mn-lt"/>
              </a:defRPr>
            </a:lvl6pPr>
            <a:lvl7pPr marL="0" indent="0" algn="ctr">
              <a:spcAft>
                <a:spcPts val="0"/>
              </a:spcAft>
              <a:buNone/>
              <a:defRPr sz="1000">
                <a:solidFill>
                  <a:schemeClr val="bg1"/>
                </a:solidFill>
                <a:latin typeface="+mn-lt"/>
              </a:defRPr>
            </a:lvl7pPr>
            <a:lvl8pPr marL="0" indent="0" algn="ctr">
              <a:spcAft>
                <a:spcPts val="0"/>
              </a:spcAft>
              <a:buNone/>
              <a:defRPr sz="1000">
                <a:solidFill>
                  <a:schemeClr val="bg1"/>
                </a:solidFill>
                <a:latin typeface="+mn-lt"/>
              </a:defRPr>
            </a:lvl8pPr>
            <a:lvl9pPr marL="0" indent="0" algn="ctr">
              <a:spcAft>
                <a:spcPts val="0"/>
              </a:spcAft>
              <a:buNone/>
              <a:defRPr sz="1000">
                <a:solidFill>
                  <a:schemeClr val="bg1"/>
                </a:solidFill>
                <a:latin typeface="+mn-lt"/>
              </a:defRPr>
            </a:lvl9pPr>
          </a:lstStyle>
          <a:p>
            <a:pPr marL="0" marR="0" lvl="4" indent="0" algn="ctr" defTabSz="1793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70000"/>
              <a:buFont typeface="+mn-lt" panose="020B0604020202020204" pitchFamily="34" charset="0"/>
              <a:buNone/>
              <a:tabLst/>
              <a:defRPr/>
            </a:pPr>
            <a:r>
              <a:rPr lang="en-US" dirty="0"/>
              <a:t>White background or add </a:t>
            </a:r>
            <a:br>
              <a:rPr lang="en-US" dirty="0"/>
            </a:br>
            <a:r>
              <a:rPr lang="en-US" dirty="0"/>
              <a:t>gradient as a picture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8830D87-D07A-43A8-A980-AB5EBED7AB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624000" y="405000"/>
            <a:ext cx="5472000" cy="720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5080690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hort 0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Untertitel 2">
            <a:extLst>
              <a:ext uri="{FF2B5EF4-FFF2-40B4-BE49-F238E27FC236}">
                <a16:creationId xmlns:a16="http://schemas.microsoft.com/office/drawing/2014/main" id="{B4DB53C6-4A5C-48C2-AF98-0DC609E20DF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1200000" y="4869000"/>
            <a:ext cx="7488000" cy="504000"/>
          </a:xfrm>
        </p:spPr>
        <p:txBody>
          <a:bodyPr lIns="0" bIns="0" anchor="t">
            <a:noAutofit/>
          </a:bodyPr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  <a:latin typeface="+mn-lt"/>
              </a:defRPr>
            </a:lvl1pPr>
            <a:lvl2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2pPr>
            <a:lvl3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3pPr>
            <a:lvl4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4pPr>
            <a:lvl5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5pPr>
            <a:lvl6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6pPr>
            <a:lvl7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7pPr>
            <a:lvl8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8pPr>
            <a:lvl9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9pPr>
          </a:lstStyle>
          <a:p>
            <a:r>
              <a:rPr lang="en-US" dirty="0"/>
              <a:t>Subtitle | Author | Place | Date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92CC7B3-5721-4953-BA56-DB66B353865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black">
          <a:xfrm>
            <a:off x="1200000" y="2765760"/>
            <a:ext cx="7488000" cy="1944000"/>
          </a:xfrm>
        </p:spPr>
        <p:txBody>
          <a:bodyPr lIns="0" bIns="0" anchor="b"/>
          <a:lstStyle>
            <a:lvl1pPr algn="l">
              <a:lnSpc>
                <a:spcPct val="90000"/>
              </a:lnSpc>
              <a:defRPr sz="72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Title of presentation</a:t>
            </a:r>
            <a:endParaRPr lang="en-US" dirty="0"/>
          </a:p>
        </p:txBody>
      </p:sp>
      <p:sp>
        <p:nvSpPr>
          <p:cNvPr id="16" name="Bildplatzhalter 15">
            <a:extLst>
              <a:ext uri="{FF2B5EF4-FFF2-40B4-BE49-F238E27FC236}">
                <a16:creationId xmlns:a16="http://schemas.microsoft.com/office/drawing/2014/main" id="{72DD3FE2-48A3-445F-9843-1184ABBFA867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11566846 w 12192000"/>
              <a:gd name="connsiteY3" fmla="*/ 6858000 h 6858000"/>
              <a:gd name="connsiteX4" fmla="*/ 11566846 w 12192000"/>
              <a:gd name="connsiteY4" fmla="*/ 6656132 h 6858000"/>
              <a:gd name="connsiteX5" fmla="*/ 10764446 w 12192000"/>
              <a:gd name="connsiteY5" fmla="*/ 5853732 h 6858000"/>
              <a:gd name="connsiteX6" fmla="*/ 10132176 w 12192000"/>
              <a:gd name="connsiteY6" fmla="*/ 5853732 h 6858000"/>
              <a:gd name="connsiteX7" fmla="*/ 9329777 w 12192000"/>
              <a:gd name="connsiteY7" fmla="*/ 5051333 h 6858000"/>
              <a:gd name="connsiteX8" fmla="*/ 9329777 w 12192000"/>
              <a:gd name="connsiteY8" fmla="*/ 3075805 h 6858000"/>
              <a:gd name="connsiteX9" fmla="*/ 9331046 w 12192000"/>
              <a:gd name="connsiteY9" fmla="*/ 3075805 h 6858000"/>
              <a:gd name="connsiteX10" fmla="*/ 8528647 w 12192000"/>
              <a:gd name="connsiteY10" fmla="*/ 2273406 h 6858000"/>
              <a:gd name="connsiteX11" fmla="*/ 7439314 w 12192000"/>
              <a:gd name="connsiteY11" fmla="*/ 2273406 h 6858000"/>
              <a:gd name="connsiteX12" fmla="*/ 1507655 w 12192000"/>
              <a:gd name="connsiteY12" fmla="*/ 2273406 h 6858000"/>
              <a:gd name="connsiteX13" fmla="*/ 1426399 w 12192000"/>
              <a:gd name="connsiteY13" fmla="*/ 2273406 h 6858000"/>
              <a:gd name="connsiteX14" fmla="*/ 624000 w 12192000"/>
              <a:gd name="connsiteY14" fmla="*/ 3075805 h 6858000"/>
              <a:gd name="connsiteX15" fmla="*/ 624000 w 12192000"/>
              <a:gd name="connsiteY15" fmla="*/ 6858000 h 6858000"/>
              <a:gd name="connsiteX16" fmla="*/ 0 w 12192000"/>
              <a:gd name="connsiteY1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566846" y="6858000"/>
                </a:lnTo>
                <a:lnTo>
                  <a:pt x="11566846" y="6656132"/>
                </a:lnTo>
                <a:cubicBezTo>
                  <a:pt x="11566846" y="6213034"/>
                  <a:pt x="11207543" y="5853732"/>
                  <a:pt x="10764446" y="5853732"/>
                </a:cubicBezTo>
                <a:lnTo>
                  <a:pt x="10132176" y="5853732"/>
                </a:lnTo>
                <a:cubicBezTo>
                  <a:pt x="9689079" y="5853732"/>
                  <a:pt x="9329777" y="5494430"/>
                  <a:pt x="9329777" y="5051333"/>
                </a:cubicBezTo>
                <a:lnTo>
                  <a:pt x="9329777" y="3075805"/>
                </a:lnTo>
                <a:lnTo>
                  <a:pt x="9331046" y="3075805"/>
                </a:lnTo>
                <a:cubicBezTo>
                  <a:pt x="9331046" y="2632708"/>
                  <a:pt x="8971745" y="2273406"/>
                  <a:pt x="8528647" y="2273406"/>
                </a:cubicBezTo>
                <a:lnTo>
                  <a:pt x="7439314" y="2273406"/>
                </a:lnTo>
                <a:lnTo>
                  <a:pt x="1507655" y="2273406"/>
                </a:lnTo>
                <a:lnTo>
                  <a:pt x="1426399" y="2273406"/>
                </a:lnTo>
                <a:cubicBezTo>
                  <a:pt x="983302" y="2273406"/>
                  <a:pt x="624000" y="2632708"/>
                  <a:pt x="624000" y="3075805"/>
                </a:cubicBezTo>
                <a:lnTo>
                  <a:pt x="624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lIns="0" tIns="0" rIns="0" bIns="576000" anchor="ctr">
            <a:noAutofit/>
          </a:bodyPr>
          <a:lstStyle>
            <a:lvl1pPr marL="0" indent="0" algn="ctr">
              <a:spcAft>
                <a:spcPts val="0"/>
              </a:spcAft>
              <a:buFont typeface="+mn-lt" panose="020B0604020202020204" pitchFamily="34" charset="0"/>
              <a:buNone/>
              <a:defRPr sz="1000">
                <a:solidFill>
                  <a:schemeClr val="bg1"/>
                </a:solidFill>
                <a:latin typeface="+mn-lt"/>
              </a:defRPr>
            </a:lvl1pPr>
            <a:lvl2pPr marL="0" indent="0" algn="ctr">
              <a:spcAft>
                <a:spcPts val="0"/>
              </a:spcAft>
              <a:buFont typeface="+mn-lt" panose="020B0604020202020204" pitchFamily="34" charset="0"/>
              <a:buNone/>
              <a:defRPr sz="1000">
                <a:solidFill>
                  <a:schemeClr val="bg1"/>
                </a:solidFill>
                <a:latin typeface="+mn-lt"/>
              </a:defRPr>
            </a:lvl2pPr>
            <a:lvl3pPr marL="0" indent="0" algn="ctr">
              <a:spcAft>
                <a:spcPts val="0"/>
              </a:spcAft>
              <a:buNone/>
              <a:defRPr sz="1000">
                <a:solidFill>
                  <a:schemeClr val="bg1"/>
                </a:solidFill>
                <a:latin typeface="+mn-lt"/>
              </a:defRPr>
            </a:lvl3pPr>
            <a:lvl4pPr marL="0" indent="0" algn="ctr">
              <a:spcAft>
                <a:spcPts val="0"/>
              </a:spcAft>
              <a:buNone/>
              <a:defRPr sz="1000">
                <a:solidFill>
                  <a:schemeClr val="bg1"/>
                </a:solidFill>
                <a:latin typeface="+mn-lt"/>
              </a:defRPr>
            </a:lvl4pPr>
            <a:lvl5pPr marL="0" indent="0" algn="ctr">
              <a:spcAft>
                <a:spcPts val="0"/>
              </a:spcAft>
              <a:buNone/>
              <a:defRPr sz="1000">
                <a:solidFill>
                  <a:schemeClr val="bg1"/>
                </a:solidFill>
                <a:latin typeface="+mn-lt"/>
              </a:defRPr>
            </a:lvl5pPr>
            <a:lvl6pPr marL="0" indent="0" algn="ctr">
              <a:spcAft>
                <a:spcPts val="0"/>
              </a:spcAft>
              <a:buNone/>
              <a:defRPr sz="1000">
                <a:solidFill>
                  <a:schemeClr val="bg1"/>
                </a:solidFill>
                <a:latin typeface="+mn-lt"/>
              </a:defRPr>
            </a:lvl6pPr>
            <a:lvl7pPr marL="0" indent="0" algn="ctr">
              <a:spcAft>
                <a:spcPts val="0"/>
              </a:spcAft>
              <a:buNone/>
              <a:defRPr sz="1000">
                <a:solidFill>
                  <a:schemeClr val="bg1"/>
                </a:solidFill>
                <a:latin typeface="+mn-lt"/>
              </a:defRPr>
            </a:lvl7pPr>
            <a:lvl8pPr marL="0" indent="0" algn="ctr">
              <a:spcAft>
                <a:spcPts val="0"/>
              </a:spcAft>
              <a:buNone/>
              <a:defRPr sz="1000">
                <a:solidFill>
                  <a:schemeClr val="bg1"/>
                </a:solidFill>
                <a:latin typeface="+mn-lt"/>
              </a:defRPr>
            </a:lvl8pPr>
            <a:lvl9pPr marL="0" indent="0" algn="ctr">
              <a:spcAft>
                <a:spcPts val="0"/>
              </a:spcAft>
              <a:buNone/>
              <a:defRPr sz="100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Add picture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13EC9D4F-79FA-44F2-89CB-828F3C1FA29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1028666" y="5566887"/>
            <a:ext cx="3118173" cy="8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9958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hort 0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776EA0-9308-4136-9D96-5081DF8610A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black">
          <a:xfrm>
            <a:off x="624000" y="2689950"/>
            <a:ext cx="7704000" cy="2016000"/>
          </a:xfrm>
        </p:spPr>
        <p:txBody>
          <a:bodyPr lIns="0" anchor="b"/>
          <a:lstStyle>
            <a:lvl1pPr algn="l">
              <a:lnSpc>
                <a:spcPct val="90000"/>
              </a:lnSpc>
              <a:defRPr sz="72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Title of presentation</a:t>
            </a:r>
            <a:endParaRPr lang="en-US" dirty="0"/>
          </a:p>
        </p:txBody>
      </p:sp>
      <p:sp>
        <p:nvSpPr>
          <p:cNvPr id="17" name="Untertitel 2">
            <a:extLst>
              <a:ext uri="{FF2B5EF4-FFF2-40B4-BE49-F238E27FC236}">
                <a16:creationId xmlns:a16="http://schemas.microsoft.com/office/drawing/2014/main" id="{768CC432-56E4-4092-B0F1-5C6FD1847CA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624000" y="4869000"/>
            <a:ext cx="7704000" cy="504000"/>
          </a:xfrm>
        </p:spPr>
        <p:txBody>
          <a:bodyPr lIns="0" bIns="0" anchor="t">
            <a:noAutofit/>
          </a:bodyPr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  <a:latin typeface="+mn-lt"/>
              </a:defRPr>
            </a:lvl1pPr>
            <a:lvl2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2pPr>
            <a:lvl3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3pPr>
            <a:lvl4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4pPr>
            <a:lvl5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5pPr>
            <a:lvl6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6pPr>
            <a:lvl7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7pPr>
            <a:lvl8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8pPr>
            <a:lvl9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9pPr>
          </a:lstStyle>
          <a:p>
            <a:r>
              <a:rPr lang="en-US" dirty="0"/>
              <a:t>Subtitle | Author | Place | Date</a:t>
            </a:r>
          </a:p>
        </p:txBody>
      </p:sp>
      <p:sp>
        <p:nvSpPr>
          <p:cNvPr id="24" name="Bildplatzhalter 23">
            <a:extLst>
              <a:ext uri="{FF2B5EF4-FFF2-40B4-BE49-F238E27FC236}">
                <a16:creationId xmlns:a16="http://schemas.microsoft.com/office/drawing/2014/main" id="{A334F372-56B2-4EE2-AF33-FB1BE7DAF483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6856095 h 6858000"/>
              <a:gd name="connsiteX1" fmla="*/ 1 w 12192000"/>
              <a:gd name="connsiteY1" fmla="*/ 6856095 h 6858000"/>
              <a:gd name="connsiteX2" fmla="*/ 1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9047029 w 12192000"/>
              <a:gd name="connsiteY7" fmla="*/ 6858000 h 6858000"/>
              <a:gd name="connsiteX8" fmla="*/ 9047029 w 12192000"/>
              <a:gd name="connsiteY8" fmla="*/ 5121593 h 6858000"/>
              <a:gd name="connsiteX9" fmla="*/ 9047029 w 12192000"/>
              <a:gd name="connsiteY9" fmla="*/ 2782253 h 6858000"/>
              <a:gd name="connsiteX10" fmla="*/ 9047997 w 12192000"/>
              <a:gd name="connsiteY10" fmla="*/ 2782253 h 6858000"/>
              <a:gd name="connsiteX11" fmla="*/ 8437835 w 12192000"/>
              <a:gd name="connsiteY11" fmla="*/ 2180273 h 6858000"/>
              <a:gd name="connsiteX12" fmla="*/ 8330407 w 12192000"/>
              <a:gd name="connsiteY12" fmla="*/ 2180273 h 6858000"/>
              <a:gd name="connsiteX13" fmla="*/ 8311515 w 12192000"/>
              <a:gd name="connsiteY13" fmla="*/ 2178368 h 6858000"/>
              <a:gd name="connsiteX14" fmla="*/ 7494270 w 12192000"/>
              <a:gd name="connsiteY14" fmla="*/ 2178368 h 6858000"/>
              <a:gd name="connsiteX15" fmla="*/ 1884046 w 12192000"/>
              <a:gd name="connsiteY15" fmla="*/ 2178368 h 6858000"/>
              <a:gd name="connsiteX16" fmla="*/ 1774259 w 12192000"/>
              <a:gd name="connsiteY16" fmla="*/ 2159742 h 6858000"/>
              <a:gd name="connsiteX17" fmla="*/ 1301551 w 12192000"/>
              <a:gd name="connsiteY17" fmla="*/ 1549718 h 6858000"/>
              <a:gd name="connsiteX18" fmla="*/ 1301551 w 12192000"/>
              <a:gd name="connsiteY18" fmla="*/ 1187768 h 6858000"/>
              <a:gd name="connsiteX19" fmla="*/ 788310 w 12192000"/>
              <a:gd name="connsiteY19" fmla="*/ 567195 h 6858000"/>
              <a:gd name="connsiteX20" fmla="*/ 780008 w 12192000"/>
              <a:gd name="connsiteY20" fmla="*/ 566374 h 6858000"/>
              <a:gd name="connsiteX21" fmla="*/ 776508 w 12192000"/>
              <a:gd name="connsiteY21" fmla="*/ 565290 h 6858000"/>
              <a:gd name="connsiteX22" fmla="*/ 648653 w 12192000"/>
              <a:gd name="connsiteY22" fmla="*/ 552450 h 6858000"/>
              <a:gd name="connsiteX23" fmla="*/ 0 w 12192000"/>
              <a:gd name="connsiteY23" fmla="*/ 5524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192000" h="6858000">
                <a:moveTo>
                  <a:pt x="0" y="6856095"/>
                </a:moveTo>
                <a:lnTo>
                  <a:pt x="1" y="6856095"/>
                </a:lnTo>
                <a:lnTo>
                  <a:pt x="1" y="6858000"/>
                </a:lnTo>
                <a:lnTo>
                  <a:pt x="0" y="6858000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9047029" y="6858000"/>
                </a:lnTo>
                <a:cubicBezTo>
                  <a:pt x="9047029" y="6858000"/>
                  <a:pt x="9047029" y="5454015"/>
                  <a:pt x="9047029" y="5121593"/>
                </a:cubicBezTo>
                <a:lnTo>
                  <a:pt x="9047029" y="2782253"/>
                </a:lnTo>
                <a:lnTo>
                  <a:pt x="9047997" y="2782253"/>
                </a:lnTo>
                <a:cubicBezTo>
                  <a:pt x="9048963" y="2449830"/>
                  <a:pt x="8775310" y="2180273"/>
                  <a:pt x="8437835" y="2180273"/>
                </a:cubicBezTo>
                <a:lnTo>
                  <a:pt x="8330407" y="2180273"/>
                </a:lnTo>
                <a:lnTo>
                  <a:pt x="8311515" y="2178368"/>
                </a:lnTo>
                <a:lnTo>
                  <a:pt x="7494270" y="2178368"/>
                </a:lnTo>
                <a:lnTo>
                  <a:pt x="1884046" y="2178368"/>
                </a:lnTo>
                <a:lnTo>
                  <a:pt x="1774259" y="2159742"/>
                </a:lnTo>
                <a:cubicBezTo>
                  <a:pt x="1501443" y="2086452"/>
                  <a:pt x="1301551" y="1841421"/>
                  <a:pt x="1301551" y="1549718"/>
                </a:cubicBezTo>
                <a:lnTo>
                  <a:pt x="1301551" y="1187768"/>
                </a:lnTo>
                <a:cubicBezTo>
                  <a:pt x="1301551" y="881063"/>
                  <a:pt x="1081670" y="626135"/>
                  <a:pt x="788310" y="567195"/>
                </a:cubicBezTo>
                <a:lnTo>
                  <a:pt x="780008" y="566374"/>
                </a:lnTo>
                <a:lnTo>
                  <a:pt x="776508" y="565290"/>
                </a:lnTo>
                <a:cubicBezTo>
                  <a:pt x="735227" y="556870"/>
                  <a:pt x="692468" y="552450"/>
                  <a:pt x="648653" y="552450"/>
                </a:cubicBezTo>
                <a:lnTo>
                  <a:pt x="0" y="55245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bIns="576000" anchor="ctr">
            <a:noAutofit/>
          </a:bodyPr>
          <a:lstStyle>
            <a:lvl1pPr marL="0" indent="0" algn="ctr">
              <a:spcAft>
                <a:spcPts val="0"/>
              </a:spcAft>
              <a:buFont typeface="+mn-lt" panose="020B0604020202020204" pitchFamily="34" charset="0"/>
              <a:buNone/>
              <a:defRPr sz="1000">
                <a:solidFill>
                  <a:schemeClr val="bg1"/>
                </a:solidFill>
                <a:latin typeface="+mn-lt"/>
              </a:defRPr>
            </a:lvl1pPr>
            <a:lvl2pPr marL="0" indent="0" algn="ctr">
              <a:spcAft>
                <a:spcPts val="0"/>
              </a:spcAft>
              <a:buFont typeface="+mn-lt" panose="020B0604020202020204" pitchFamily="34" charset="0"/>
              <a:buNone/>
              <a:defRPr sz="1000">
                <a:solidFill>
                  <a:schemeClr val="bg1"/>
                </a:solidFill>
                <a:latin typeface="+mn-lt"/>
              </a:defRPr>
            </a:lvl2pPr>
            <a:lvl3pPr marL="0" indent="0" algn="ctr">
              <a:spcAft>
                <a:spcPts val="0"/>
              </a:spcAft>
              <a:buNone/>
              <a:defRPr sz="1000">
                <a:solidFill>
                  <a:schemeClr val="bg1"/>
                </a:solidFill>
                <a:latin typeface="+mn-lt"/>
              </a:defRPr>
            </a:lvl3pPr>
            <a:lvl4pPr marL="0" indent="0" algn="ctr">
              <a:spcAft>
                <a:spcPts val="0"/>
              </a:spcAft>
              <a:buNone/>
              <a:defRPr sz="1000">
                <a:solidFill>
                  <a:schemeClr val="bg1"/>
                </a:solidFill>
                <a:latin typeface="+mn-lt"/>
              </a:defRPr>
            </a:lvl4pPr>
            <a:lvl5pPr marL="0" indent="0" algn="ctr">
              <a:spcAft>
                <a:spcPts val="0"/>
              </a:spcAft>
              <a:buNone/>
              <a:defRPr sz="1000">
                <a:solidFill>
                  <a:schemeClr val="bg1"/>
                </a:solidFill>
                <a:latin typeface="+mn-lt"/>
              </a:defRPr>
            </a:lvl5pPr>
            <a:lvl6pPr marL="0" indent="0" algn="ctr">
              <a:spcAft>
                <a:spcPts val="0"/>
              </a:spcAft>
              <a:buNone/>
              <a:defRPr sz="1000">
                <a:solidFill>
                  <a:schemeClr val="bg1"/>
                </a:solidFill>
                <a:latin typeface="+mn-lt"/>
              </a:defRPr>
            </a:lvl6pPr>
            <a:lvl7pPr marL="0" indent="0" algn="ctr">
              <a:spcAft>
                <a:spcPts val="0"/>
              </a:spcAft>
              <a:buNone/>
              <a:defRPr sz="1000">
                <a:solidFill>
                  <a:schemeClr val="bg1"/>
                </a:solidFill>
                <a:latin typeface="+mn-lt"/>
              </a:defRPr>
            </a:lvl7pPr>
            <a:lvl8pPr marL="0" indent="0" algn="ctr">
              <a:spcAft>
                <a:spcPts val="0"/>
              </a:spcAft>
              <a:buNone/>
              <a:defRPr sz="1000">
                <a:solidFill>
                  <a:schemeClr val="bg1"/>
                </a:solidFill>
                <a:latin typeface="+mn-lt"/>
              </a:defRPr>
            </a:lvl8pPr>
            <a:lvl9pPr marL="0" indent="0" algn="ctr">
              <a:spcAft>
                <a:spcPts val="0"/>
              </a:spcAft>
              <a:buNone/>
              <a:defRPr sz="100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Add picture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1F475D6-7C98-470E-B89B-593C711517A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108" y="5566887"/>
            <a:ext cx="3118173" cy="8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14022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0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5287F2-4C81-49CB-BD75-94BEC6AF1B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656000" y="1989000"/>
            <a:ext cx="6912000" cy="2448000"/>
          </a:xfrm>
        </p:spPr>
        <p:txBody>
          <a:bodyPr anchor="b"/>
          <a:lstStyle>
            <a:lvl1pPr>
              <a:lnSpc>
                <a:spcPct val="90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Divider slide to separate chapters</a:t>
            </a:r>
          </a:p>
        </p:txBody>
      </p:sp>
      <p:sp>
        <p:nvSpPr>
          <p:cNvPr id="24" name="Untertitel 2">
            <a:extLst>
              <a:ext uri="{FF2B5EF4-FFF2-40B4-BE49-F238E27FC236}">
                <a16:creationId xmlns:a16="http://schemas.microsoft.com/office/drawing/2014/main" id="{E3FD7DC8-726A-46D4-A85A-BF1992E8210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656000" y="4604814"/>
            <a:ext cx="6912000" cy="504000"/>
          </a:xfrm>
        </p:spPr>
        <p:txBody>
          <a:bodyPr lIns="0" bIns="0" anchor="t">
            <a:noAutofit/>
          </a:bodyPr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  <a:latin typeface="+mn-lt"/>
              </a:defRPr>
            </a:lvl1pPr>
            <a:lvl2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2pPr>
            <a:lvl3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3pPr>
            <a:lvl4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4pPr>
            <a:lvl5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5pPr>
            <a:lvl6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6pPr>
            <a:lvl7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7pPr>
            <a:lvl8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8pPr>
            <a:lvl9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9pPr>
          </a:lstStyle>
          <a:p>
            <a:pPr marL="0" marR="0" lvl="4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70000"/>
              <a:buFont typeface="+mn-lt" panose="05020102010507070707" pitchFamily="18" charset="2"/>
              <a:buNone/>
              <a:tabLst/>
              <a:defRPr/>
            </a:pPr>
            <a:r>
              <a:rPr lang="en-US" dirty="0"/>
              <a:t>Click to add further information</a:t>
            </a:r>
          </a:p>
        </p:txBody>
      </p:sp>
      <p:sp>
        <p:nvSpPr>
          <p:cNvPr id="22" name="Bildplatzhalter 21">
            <a:extLst>
              <a:ext uri="{FF2B5EF4-FFF2-40B4-BE49-F238E27FC236}">
                <a16:creationId xmlns:a16="http://schemas.microsoft.com/office/drawing/2014/main" id="{6A8ADA5C-DC72-433A-8A72-6B603222FD96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1" y="0"/>
            <a:ext cx="8264854" cy="6858000"/>
          </a:xfrm>
          <a:custGeom>
            <a:avLst/>
            <a:gdLst>
              <a:gd name="connsiteX0" fmla="*/ 0 w 8264854"/>
              <a:gd name="connsiteY0" fmla="*/ 0 h 6858000"/>
              <a:gd name="connsiteX1" fmla="*/ 8264854 w 8264854"/>
              <a:gd name="connsiteY1" fmla="*/ 0 h 6858000"/>
              <a:gd name="connsiteX2" fmla="*/ 8263583 w 8264854"/>
              <a:gd name="connsiteY2" fmla="*/ 468273 h 6858000"/>
              <a:gd name="connsiteX3" fmla="*/ 8262290 w 8264854"/>
              <a:gd name="connsiteY3" fmla="*/ 944495 h 6858000"/>
              <a:gd name="connsiteX4" fmla="*/ 7719043 w 8264854"/>
              <a:gd name="connsiteY4" fmla="*/ 1488440 h 6858000"/>
              <a:gd name="connsiteX5" fmla="*/ 4623367 w 8264854"/>
              <a:gd name="connsiteY5" fmla="*/ 1488440 h 6858000"/>
              <a:gd name="connsiteX6" fmla="*/ 4080121 w 8264854"/>
              <a:gd name="connsiteY6" fmla="*/ 2032385 h 6858000"/>
              <a:gd name="connsiteX7" fmla="*/ 4081046 w 8264854"/>
              <a:gd name="connsiteY7" fmla="*/ 2032385 h 6858000"/>
              <a:gd name="connsiteX8" fmla="*/ 4081046 w 8264854"/>
              <a:gd name="connsiteY8" fmla="*/ 4045072 h 6858000"/>
              <a:gd name="connsiteX9" fmla="*/ 3537798 w 8264854"/>
              <a:gd name="connsiteY9" fmla="*/ 4589017 h 6858000"/>
              <a:gd name="connsiteX10" fmla="*/ 3110235 w 8264854"/>
              <a:gd name="connsiteY10" fmla="*/ 4589017 h 6858000"/>
              <a:gd name="connsiteX11" fmla="*/ 2566987 w 8264854"/>
              <a:gd name="connsiteY11" fmla="*/ 5132963 h 6858000"/>
              <a:gd name="connsiteX12" fmla="*/ 2566987 w 8264854"/>
              <a:gd name="connsiteY12" fmla="*/ 6858000 h 6858000"/>
              <a:gd name="connsiteX13" fmla="*/ 0 w 8264854"/>
              <a:gd name="connsiteY1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8264854" h="6858000">
                <a:moveTo>
                  <a:pt x="0" y="0"/>
                </a:moveTo>
                <a:lnTo>
                  <a:pt x="8264854" y="0"/>
                </a:lnTo>
                <a:lnTo>
                  <a:pt x="8263583" y="468273"/>
                </a:lnTo>
                <a:cubicBezTo>
                  <a:pt x="8263152" y="628601"/>
                  <a:pt x="8262721" y="788929"/>
                  <a:pt x="8262290" y="944495"/>
                </a:cubicBezTo>
                <a:cubicBezTo>
                  <a:pt x="8262290" y="1244731"/>
                  <a:pt x="8018893" y="1488440"/>
                  <a:pt x="7719043" y="1488440"/>
                </a:cubicBezTo>
                <a:lnTo>
                  <a:pt x="4623367" y="1488440"/>
                </a:lnTo>
                <a:cubicBezTo>
                  <a:pt x="4323517" y="1488440"/>
                  <a:pt x="4080121" y="1732150"/>
                  <a:pt x="4080121" y="2032385"/>
                </a:cubicBezTo>
                <a:lnTo>
                  <a:pt x="4081046" y="2032385"/>
                </a:lnTo>
                <a:lnTo>
                  <a:pt x="4081046" y="4045072"/>
                </a:lnTo>
                <a:cubicBezTo>
                  <a:pt x="4081046" y="4345308"/>
                  <a:pt x="3837649" y="4589017"/>
                  <a:pt x="3537798" y="4589017"/>
                </a:cubicBezTo>
                <a:lnTo>
                  <a:pt x="3110235" y="4589017"/>
                </a:lnTo>
                <a:cubicBezTo>
                  <a:pt x="2810384" y="4589017"/>
                  <a:pt x="2566987" y="4832727"/>
                  <a:pt x="2566987" y="5132963"/>
                </a:cubicBezTo>
                <a:lnTo>
                  <a:pt x="25669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bIns="576000" anchor="ctr">
            <a:noAutofit/>
          </a:bodyPr>
          <a:lstStyle>
            <a:lvl1pPr marL="0" indent="0" algn="ctr">
              <a:spcAft>
                <a:spcPts val="0"/>
              </a:spcAft>
              <a:buFont typeface="+mn-lt" panose="020B0604020202020204" pitchFamily="34" charset="0"/>
              <a:buNone/>
              <a:defRPr sz="1000">
                <a:solidFill>
                  <a:schemeClr val="bg2"/>
                </a:solidFill>
                <a:latin typeface="+mn-lt"/>
              </a:defRPr>
            </a:lvl1pPr>
            <a:lvl2pPr marL="0" indent="0" algn="ctr">
              <a:spcAft>
                <a:spcPts val="0"/>
              </a:spcAft>
              <a:buFont typeface="+mn-lt" panose="020B0604020202020204" pitchFamily="34" charset="0"/>
              <a:buNone/>
              <a:defRPr sz="1000">
                <a:solidFill>
                  <a:schemeClr val="bg2"/>
                </a:solidFill>
                <a:latin typeface="+mn-lt"/>
              </a:defRPr>
            </a:lvl2pPr>
            <a:lvl3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3pPr>
            <a:lvl4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4pPr>
            <a:lvl5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5pPr>
            <a:lvl6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6pPr>
            <a:lvl7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7pPr>
            <a:lvl8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8pPr>
            <a:lvl9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Add picture</a:t>
            </a:r>
          </a:p>
        </p:txBody>
      </p:sp>
    </p:spTree>
    <p:extLst>
      <p:ext uri="{BB962C8B-B14F-4D97-AF65-F5344CB8AC3E}">
        <p14:creationId xmlns:p14="http://schemas.microsoft.com/office/powerpoint/2010/main" val="233751508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0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4369FD-4569-413B-8637-ED89BF8BE4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624000" y="1989000"/>
            <a:ext cx="6840000" cy="2448000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Divider slide to separate chapters</a:t>
            </a:r>
          </a:p>
        </p:txBody>
      </p:sp>
      <p:sp>
        <p:nvSpPr>
          <p:cNvPr id="27" name="Untertitel 2">
            <a:extLst>
              <a:ext uri="{FF2B5EF4-FFF2-40B4-BE49-F238E27FC236}">
                <a16:creationId xmlns:a16="http://schemas.microsoft.com/office/drawing/2014/main" id="{A4E67476-8A11-4E03-B57B-AF937AFD8E2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624000" y="4604813"/>
            <a:ext cx="6840000" cy="504000"/>
          </a:xfrm>
        </p:spPr>
        <p:txBody>
          <a:bodyPr lIns="0" bIns="0" anchor="t">
            <a:noAutofit/>
          </a:bodyPr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  <a:latin typeface="+mn-lt"/>
              </a:defRPr>
            </a:lvl1pPr>
            <a:lvl2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2pPr>
            <a:lvl3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3pPr>
            <a:lvl4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4pPr>
            <a:lvl5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5pPr>
            <a:lvl6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6pPr>
            <a:lvl7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7pPr>
            <a:lvl8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8pPr>
            <a:lvl9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9pPr>
          </a:lstStyle>
          <a:p>
            <a:pPr marL="0" marR="0" lvl="4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70000"/>
              <a:buFont typeface="+mn-lt" panose="05020102010507070707" pitchFamily="18" charset="2"/>
              <a:buNone/>
              <a:tabLst/>
              <a:defRPr/>
            </a:pPr>
            <a:r>
              <a:rPr lang="en-US" dirty="0"/>
              <a:t>Click to add further information</a:t>
            </a:r>
          </a:p>
        </p:txBody>
      </p:sp>
      <p:sp>
        <p:nvSpPr>
          <p:cNvPr id="31" name="Bildplatzhalter 30">
            <a:extLst>
              <a:ext uri="{FF2B5EF4-FFF2-40B4-BE49-F238E27FC236}">
                <a16:creationId xmlns:a16="http://schemas.microsoft.com/office/drawing/2014/main" id="{E4373149-AA5B-4292-9664-47F3DBB697D1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5200614" y="0"/>
            <a:ext cx="6991387" cy="6858000"/>
          </a:xfrm>
          <a:custGeom>
            <a:avLst/>
            <a:gdLst>
              <a:gd name="connsiteX0" fmla="*/ 1020613 w 6991387"/>
              <a:gd name="connsiteY0" fmla="*/ 0 h 6858000"/>
              <a:gd name="connsiteX1" fmla="*/ 6991387 w 6991387"/>
              <a:gd name="connsiteY1" fmla="*/ 0 h 6858000"/>
              <a:gd name="connsiteX2" fmla="*/ 6991387 w 6991387"/>
              <a:gd name="connsiteY2" fmla="*/ 6858000 h 6858000"/>
              <a:gd name="connsiteX3" fmla="*/ 0 w 6991387"/>
              <a:gd name="connsiteY3" fmla="*/ 6858000 h 6858000"/>
              <a:gd name="connsiteX4" fmla="*/ 4907 w 6991387"/>
              <a:gd name="connsiteY4" fmla="*/ 6809259 h 6858000"/>
              <a:gd name="connsiteX5" fmla="*/ 708823 w 6991387"/>
              <a:gd name="connsiteY5" fmla="*/ 6235368 h 6858000"/>
              <a:gd name="connsiteX6" fmla="*/ 2192070 w 6991387"/>
              <a:gd name="connsiteY6" fmla="*/ 6235368 h 6858000"/>
              <a:gd name="connsiteX7" fmla="*/ 2910597 w 6991387"/>
              <a:gd name="connsiteY7" fmla="*/ 5516290 h 6858000"/>
              <a:gd name="connsiteX8" fmla="*/ 2910597 w 6991387"/>
              <a:gd name="connsiteY8" fmla="*/ 1498449 h 6858000"/>
              <a:gd name="connsiteX9" fmla="*/ 2192070 w 6991387"/>
              <a:gd name="connsiteY9" fmla="*/ 779372 h 6858000"/>
              <a:gd name="connsiteX10" fmla="*/ 1739139 w 6991387"/>
              <a:gd name="connsiteY10" fmla="*/ 779372 h 6858000"/>
              <a:gd name="connsiteX11" fmla="*/ 1020613 w 6991387"/>
              <a:gd name="connsiteY11" fmla="*/ 6029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991387" h="6858000">
                <a:moveTo>
                  <a:pt x="1020613" y="0"/>
                </a:moveTo>
                <a:lnTo>
                  <a:pt x="6991387" y="0"/>
                </a:lnTo>
                <a:lnTo>
                  <a:pt x="6991387" y="6858000"/>
                </a:lnTo>
                <a:lnTo>
                  <a:pt x="0" y="6858000"/>
                </a:lnTo>
                <a:lnTo>
                  <a:pt x="4907" y="6809259"/>
                </a:lnTo>
                <a:cubicBezTo>
                  <a:pt x="71970" y="6481145"/>
                  <a:pt x="361908" y="6235368"/>
                  <a:pt x="708823" y="6235368"/>
                </a:cubicBezTo>
                <a:lnTo>
                  <a:pt x="2192070" y="6235368"/>
                </a:lnTo>
                <a:cubicBezTo>
                  <a:pt x="2589827" y="6235368"/>
                  <a:pt x="2910597" y="5913067"/>
                  <a:pt x="2910597" y="5516290"/>
                </a:cubicBezTo>
                <a:lnTo>
                  <a:pt x="2910597" y="1498449"/>
                </a:lnTo>
                <a:cubicBezTo>
                  <a:pt x="2910597" y="1100389"/>
                  <a:pt x="2588544" y="779372"/>
                  <a:pt x="2192070" y="779372"/>
                </a:cubicBezTo>
                <a:lnTo>
                  <a:pt x="1739139" y="779372"/>
                </a:lnTo>
                <a:cubicBezTo>
                  <a:pt x="1341383" y="779372"/>
                  <a:pt x="1020613" y="457071"/>
                  <a:pt x="1020613" y="60294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bIns="576000" anchor="ctr">
            <a:noAutofit/>
          </a:bodyPr>
          <a:lstStyle>
            <a:lvl1pPr marL="0" indent="0" algn="ctr">
              <a:spcAft>
                <a:spcPts val="0"/>
              </a:spcAft>
              <a:buFont typeface="+mn-lt" panose="020B0604020202020204" pitchFamily="34" charset="0"/>
              <a:buNone/>
              <a:defRPr sz="1000">
                <a:solidFill>
                  <a:schemeClr val="bg2"/>
                </a:solidFill>
                <a:latin typeface="+mn-lt"/>
              </a:defRPr>
            </a:lvl1pPr>
            <a:lvl2pPr marL="0" indent="0" algn="ctr">
              <a:spcAft>
                <a:spcPts val="0"/>
              </a:spcAft>
              <a:buFont typeface="+mn-lt" panose="020B0604020202020204" pitchFamily="34" charset="0"/>
              <a:buNone/>
              <a:defRPr sz="1000">
                <a:solidFill>
                  <a:schemeClr val="bg2"/>
                </a:solidFill>
                <a:latin typeface="+mn-lt"/>
              </a:defRPr>
            </a:lvl2pPr>
            <a:lvl3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3pPr>
            <a:lvl4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4pPr>
            <a:lvl5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5pPr>
            <a:lvl6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6pPr>
            <a:lvl7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7pPr>
            <a:lvl8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8pPr>
            <a:lvl9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Add picture</a:t>
            </a:r>
          </a:p>
        </p:txBody>
      </p:sp>
    </p:spTree>
    <p:extLst>
      <p:ext uri="{BB962C8B-B14F-4D97-AF65-F5344CB8AC3E}">
        <p14:creationId xmlns:p14="http://schemas.microsoft.com/office/powerpoint/2010/main" val="4543016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0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el 1">
            <a:extLst>
              <a:ext uri="{FF2B5EF4-FFF2-40B4-BE49-F238E27FC236}">
                <a16:creationId xmlns:a16="http://schemas.microsoft.com/office/drawing/2014/main" id="{04B637A3-33C5-4A94-B8A3-0C6F5F53D6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5016000" y="1989000"/>
            <a:ext cx="6552000" cy="2448000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Divider slide to separate chapters</a:t>
            </a:r>
          </a:p>
        </p:txBody>
      </p:sp>
      <p:sp>
        <p:nvSpPr>
          <p:cNvPr id="23" name="Untertitel 2">
            <a:extLst>
              <a:ext uri="{FF2B5EF4-FFF2-40B4-BE49-F238E27FC236}">
                <a16:creationId xmlns:a16="http://schemas.microsoft.com/office/drawing/2014/main" id="{E119360A-7028-4033-BE23-C2EE0FCAA94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5016000" y="4604513"/>
            <a:ext cx="6552000" cy="504000"/>
          </a:xfrm>
        </p:spPr>
        <p:txBody>
          <a:bodyPr lIns="0" bIns="0" anchor="t">
            <a:noAutofit/>
          </a:bodyPr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  <a:latin typeface="+mn-lt"/>
              </a:defRPr>
            </a:lvl1pPr>
            <a:lvl2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2pPr>
            <a:lvl3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3pPr>
            <a:lvl4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4pPr>
            <a:lvl5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5pPr>
            <a:lvl6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6pPr>
            <a:lvl7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7pPr>
            <a:lvl8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8pPr>
            <a:lvl9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9pPr>
          </a:lstStyle>
          <a:p>
            <a:pPr marL="0" marR="0" lvl="4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70000"/>
              <a:buFont typeface="+mn-lt" panose="05020102010507070707" pitchFamily="18" charset="2"/>
              <a:buNone/>
              <a:tabLst/>
              <a:defRPr/>
            </a:pPr>
            <a:r>
              <a:rPr lang="en-US" dirty="0"/>
              <a:t>Click to add further information</a:t>
            </a:r>
          </a:p>
        </p:txBody>
      </p:sp>
      <p:sp>
        <p:nvSpPr>
          <p:cNvPr id="25" name="Bildplatzhalter 24">
            <a:extLst>
              <a:ext uri="{FF2B5EF4-FFF2-40B4-BE49-F238E27FC236}">
                <a16:creationId xmlns:a16="http://schemas.microsoft.com/office/drawing/2014/main" id="{1CD20AB6-DE4E-4C97-B230-3658F9A8648E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2" y="-1"/>
            <a:ext cx="7353298" cy="6858001"/>
          </a:xfrm>
          <a:custGeom>
            <a:avLst/>
            <a:gdLst>
              <a:gd name="connsiteX0" fmla="*/ 0 w 7607999"/>
              <a:gd name="connsiteY0" fmla="*/ 0 h 6858001"/>
              <a:gd name="connsiteX1" fmla="*/ 7607999 w 7607999"/>
              <a:gd name="connsiteY1" fmla="*/ 0 h 6858001"/>
              <a:gd name="connsiteX2" fmla="*/ 7607999 w 7607999"/>
              <a:gd name="connsiteY2" fmla="*/ 630974 h 6858001"/>
              <a:gd name="connsiteX3" fmla="*/ 6784305 w 7607999"/>
              <a:gd name="connsiteY3" fmla="*/ 1482877 h 6858001"/>
              <a:gd name="connsiteX4" fmla="*/ 5342841 w 7607999"/>
              <a:gd name="connsiteY4" fmla="*/ 1482877 h 6858001"/>
              <a:gd name="connsiteX5" fmla="*/ 4519148 w 7607999"/>
              <a:gd name="connsiteY5" fmla="*/ 2334779 h 6858001"/>
              <a:gd name="connsiteX6" fmla="*/ 4519148 w 7607999"/>
              <a:gd name="connsiteY6" fmla="*/ 6858001 h 6858001"/>
              <a:gd name="connsiteX7" fmla="*/ 0 w 7607999"/>
              <a:gd name="connsiteY7" fmla="*/ 685800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07999" h="6858001">
                <a:moveTo>
                  <a:pt x="0" y="0"/>
                </a:moveTo>
                <a:lnTo>
                  <a:pt x="7607999" y="0"/>
                </a:lnTo>
                <a:lnTo>
                  <a:pt x="7607999" y="630974"/>
                </a:lnTo>
                <a:cubicBezTo>
                  <a:pt x="7607999" y="1102059"/>
                  <a:pt x="7238465" y="1482877"/>
                  <a:pt x="6784305" y="1482877"/>
                </a:cubicBezTo>
                <a:lnTo>
                  <a:pt x="5342841" y="1482877"/>
                </a:lnTo>
                <a:cubicBezTo>
                  <a:pt x="4888682" y="1482877"/>
                  <a:pt x="4519148" y="1863694"/>
                  <a:pt x="4519148" y="2334779"/>
                </a:cubicBezTo>
                <a:lnTo>
                  <a:pt x="4519148" y="6858001"/>
                </a:lnTo>
                <a:lnTo>
                  <a:pt x="0" y="6858001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bIns="576000" anchor="ctr">
            <a:noAutofit/>
          </a:bodyPr>
          <a:lstStyle>
            <a:lvl1pPr marL="0" indent="0" algn="ctr">
              <a:spcAft>
                <a:spcPts val="0"/>
              </a:spcAft>
              <a:buFont typeface="+mn-lt" panose="020B0604020202020204" pitchFamily="34" charset="0"/>
              <a:buNone/>
              <a:defRPr sz="1000">
                <a:solidFill>
                  <a:schemeClr val="bg2"/>
                </a:solidFill>
                <a:latin typeface="+mn-lt"/>
              </a:defRPr>
            </a:lvl1pPr>
            <a:lvl2pPr marL="0" indent="0" algn="ctr">
              <a:spcAft>
                <a:spcPts val="0"/>
              </a:spcAft>
              <a:buFont typeface="+mn-lt" panose="020B0604020202020204" pitchFamily="34" charset="0"/>
              <a:buNone/>
              <a:defRPr sz="1000">
                <a:solidFill>
                  <a:schemeClr val="bg2"/>
                </a:solidFill>
                <a:latin typeface="+mn-lt"/>
              </a:defRPr>
            </a:lvl2pPr>
            <a:lvl3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3pPr>
            <a:lvl4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4pPr>
            <a:lvl5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5pPr>
            <a:lvl6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6pPr>
            <a:lvl7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7pPr>
            <a:lvl8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8pPr>
            <a:lvl9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Add picture</a:t>
            </a:r>
          </a:p>
        </p:txBody>
      </p:sp>
    </p:spTree>
    <p:extLst>
      <p:ext uri="{BB962C8B-B14F-4D97-AF65-F5344CB8AC3E}">
        <p14:creationId xmlns:p14="http://schemas.microsoft.com/office/powerpoint/2010/main" val="5183067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8830D87-D07A-43A8-A980-AB5EBED7AB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624000" y="405000"/>
            <a:ext cx="5472000" cy="720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8188628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351FED-C2FB-40B3-9812-6EDF2B43DC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 sz="2800"/>
            </a:lvl1pPr>
          </a:lstStyle>
          <a:p>
            <a:r>
              <a:rPr lang="en-US" dirty="0"/>
              <a:t>Headline short 40pt or double-spaced headline </a:t>
            </a:r>
            <a:r>
              <a:rPr lang="ru-RU" dirty="0"/>
              <a:t>28</a:t>
            </a:r>
            <a:r>
              <a:rPr lang="en-US" dirty="0" err="1"/>
              <a:t>pt</a:t>
            </a:r>
            <a:r>
              <a:rPr lang="en-US" dirty="0"/>
              <a:t> represents a summary of all parts of the slide and connected with headlines of the storyline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72C464D-9076-4D64-A912-896AEDF0E5B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z="1200"/>
            </a:lvl1pPr>
          </a:lstStyle>
          <a:p>
            <a:fld id="{A1A5E10D-79A5-49BA-9648-53481340C65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C186323F-21B0-414B-B738-0CBC5536F22B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24608" y="1485024"/>
            <a:ext cx="10944000" cy="4752288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28688B2-A954-4A18-A75A-0650BD6543E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352675" y="6386446"/>
            <a:ext cx="7486650" cy="325438"/>
          </a:xfrm>
        </p:spPr>
        <p:txBody>
          <a:bodyPr anchor="ctr"/>
          <a:lstStyle>
            <a:lvl1pPr algn="ctr">
              <a:defRPr sz="900"/>
            </a:lvl1pPr>
          </a:lstStyle>
          <a:p>
            <a:r>
              <a:rPr lang="en-US" dirty="0"/>
              <a:t>confidential, internal, public | Author | Topic of presentation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5625E2E1-71FD-4121-8463-1E9067AA3A9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4608" y="116633"/>
            <a:ext cx="3743200" cy="216024"/>
          </a:xfrm>
        </p:spPr>
        <p:txBody>
          <a:bodyPr anchor="ctr"/>
          <a:lstStyle>
            <a:lvl1pPr algn="l">
              <a:defRPr sz="1100"/>
            </a:lvl1pPr>
          </a:lstStyle>
          <a:p>
            <a:r>
              <a:rPr lang="en-US" dirty="0"/>
              <a:t>Presentation chapter</a:t>
            </a:r>
          </a:p>
        </p:txBody>
      </p:sp>
    </p:spTree>
    <p:extLst>
      <p:ext uri="{BB962C8B-B14F-4D97-AF65-F5344CB8AC3E}">
        <p14:creationId xmlns:p14="http://schemas.microsoft.com/office/powerpoint/2010/main" val="33142890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8152CBC3-B660-49EC-8CFF-BDC08B2D060E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624000" y="405000"/>
            <a:ext cx="10944000" cy="72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en-US" dirty="0"/>
              <a:t>Headline short </a:t>
            </a:r>
            <a:r>
              <a:rPr lang="en-US" dirty="0" err="1"/>
              <a:t>40pt</a:t>
            </a:r>
            <a:r>
              <a:rPr lang="en-US" dirty="0"/>
              <a:t> (double-spaced headline </a:t>
            </a:r>
            <a:r>
              <a:rPr lang="en-US" dirty="0" err="1"/>
              <a:t>24pt</a:t>
            </a:r>
            <a:r>
              <a:rPr lang="en-US" dirty="0"/>
              <a:t>)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47DA143-B8D4-4CBA-A16E-07B0484BAAA6}"/>
              </a:ext>
            </a:extLst>
          </p:cNvPr>
          <p:cNvSpPr>
            <a:spLocks noGrp="1"/>
          </p:cNvSpPr>
          <p:nvPr>
            <p:ph type="body" idx="1"/>
          </p:nvPr>
        </p:nvSpPr>
        <p:spPr bwMode="black">
          <a:xfrm>
            <a:off x="624000" y="1484712"/>
            <a:ext cx="10944000" cy="475228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  <a:p>
            <a:pPr lvl="4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3E0E978-16D5-413F-A203-BAC957010E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black">
          <a:xfrm>
            <a:off x="2352000" y="6385644"/>
            <a:ext cx="7488000" cy="324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900" kern="900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290EB52-2700-4288-B91E-A90263E48C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black">
          <a:xfrm>
            <a:off x="11676000" y="6385644"/>
            <a:ext cx="252000" cy="324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A1A5E10D-79A5-49BA-9648-53481340C65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29" name="Gerader Verbinder 28">
            <a:extLst>
              <a:ext uri="{FF2B5EF4-FFF2-40B4-BE49-F238E27FC236}">
                <a16:creationId xmlns:a16="http://schemas.microsoft.com/office/drawing/2014/main" id="{DA91C881-79AB-458F-954C-383AF8B01604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5952000" y="-171000"/>
            <a:ext cx="0" cy="10800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7C98D975-7445-4F99-9B52-E358E568C5A3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6240000" y="-171000"/>
            <a:ext cx="0" cy="10800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r Verbinder 30">
            <a:extLst>
              <a:ext uri="{FF2B5EF4-FFF2-40B4-BE49-F238E27FC236}">
                <a16:creationId xmlns:a16="http://schemas.microsoft.com/office/drawing/2014/main" id="{DF551706-39BC-4EE7-A735-192BD09A0001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7824000" y="-171000"/>
            <a:ext cx="0" cy="10800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2A0A7869-3F34-4E75-A064-BE3F44A63406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8112000" y="-171000"/>
            <a:ext cx="0" cy="10800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r Verbinder 32">
            <a:extLst>
              <a:ext uri="{FF2B5EF4-FFF2-40B4-BE49-F238E27FC236}">
                <a16:creationId xmlns:a16="http://schemas.microsoft.com/office/drawing/2014/main" id="{A4177ED2-DC6D-4DA2-AF57-22AD5C7A4FCC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4080000" y="-171000"/>
            <a:ext cx="0" cy="10800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4CAD1D89-EB95-4550-A35C-0A1D9DD17A31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4368000" y="-171000"/>
            <a:ext cx="0" cy="10800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r Verbinder 34">
            <a:extLst>
              <a:ext uri="{FF2B5EF4-FFF2-40B4-BE49-F238E27FC236}">
                <a16:creationId xmlns:a16="http://schemas.microsoft.com/office/drawing/2014/main" id="{9E47EBE1-63C9-4FBE-B681-22B45511EEE3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3144000" y="-171000"/>
            <a:ext cx="0" cy="10800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3621EA9F-5C5D-4AF2-9740-37FE244799E2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3432000" y="-171000"/>
            <a:ext cx="0" cy="10800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r Verbinder 36">
            <a:extLst>
              <a:ext uri="{FF2B5EF4-FFF2-40B4-BE49-F238E27FC236}">
                <a16:creationId xmlns:a16="http://schemas.microsoft.com/office/drawing/2014/main" id="{D1EF1E0F-30B7-4B13-96AD-E88084E80D49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8760000" y="-171000"/>
            <a:ext cx="0" cy="10800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508FA7B9-8179-4FDE-890A-1A9E21FC445D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9048000" y="-171000"/>
            <a:ext cx="0" cy="10800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rafik 3">
            <a:extLst>
              <a:ext uri="{FF2B5EF4-FFF2-40B4-BE49-F238E27FC236}">
                <a16:creationId xmlns:a16="http://schemas.microsoft.com/office/drawing/2014/main" id="{5A74839A-514D-4A95-9C9B-BCB04772A26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63456"/>
          <a:stretch/>
        </p:blipFill>
        <p:spPr bwMode="black">
          <a:xfrm>
            <a:off x="535817" y="6316466"/>
            <a:ext cx="688880" cy="453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5053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8" r:id="rId8"/>
    <p:sldLayoutId id="2147483674" r:id="rId9"/>
    <p:sldLayoutId id="2147483673" r:id="rId10"/>
    <p:sldLayoutId id="2147483657" r:id="rId11"/>
    <p:sldLayoutId id="2147483659" r:id="rId12"/>
    <p:sldLayoutId id="2147483660" r:id="rId13"/>
    <p:sldLayoutId id="2147483664" r:id="rId14"/>
    <p:sldLayoutId id="2147483661" r:id="rId15"/>
    <p:sldLayoutId id="2147483662" r:id="rId16"/>
    <p:sldLayoutId id="2147483667" r:id="rId17"/>
    <p:sldLayoutId id="2147483663" r:id="rId18"/>
    <p:sldLayoutId id="2147483670" r:id="rId19"/>
    <p:sldLayoutId id="2147483665" r:id="rId20"/>
    <p:sldLayoutId id="2147483666" r:id="rId21"/>
    <p:sldLayoutId id="2147483675" r:id="rId2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9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j-lt"/>
          <a:ea typeface="+mn-ea"/>
          <a:cs typeface="+mn-cs"/>
        </a:defRPr>
      </a:lvl1pPr>
      <a:lvl2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44000" indent="-1440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SzPct val="100000"/>
        <a:buFont typeface="TeleNeo Office" panose="020B0504040202090203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288000" indent="-1440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SzPct val="100000"/>
        <a:buFont typeface="TeleNeo Office" panose="020B0504040202090203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432000" indent="-1440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SzPct val="100000"/>
        <a:buFont typeface="TeleNeo Office" panose="020B0504040202090203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576000" indent="-1440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SzPct val="100000"/>
        <a:buFont typeface="TeleNeo Office" panose="020B0504040202090203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720000" indent="-1440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SzPct val="100000"/>
        <a:buFont typeface="TeleNeo Office" panose="020B0504040202090203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864000" indent="-1440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SzPct val="100000"/>
        <a:buFont typeface="TeleNeo Office" panose="020B0504040202090203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1008000" indent="-1440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SzPct val="100000"/>
        <a:buFont typeface="TeleNeo Office" panose="020B0504040202090203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93" userDrawn="1">
          <p15:clr>
            <a:srgbClr val="F26B43"/>
          </p15:clr>
        </p15:guide>
        <p15:guide id="2" pos="7287" userDrawn="1">
          <p15:clr>
            <a:srgbClr val="F26B43"/>
          </p15:clr>
        </p15:guide>
        <p15:guide id="4" orient="horz" pos="3929" userDrawn="1">
          <p15:clr>
            <a:srgbClr val="F26B43"/>
          </p15:clr>
        </p15:guide>
        <p15:guide id="5" pos="3840" userDrawn="1">
          <p15:clr>
            <a:srgbClr val="F26B43"/>
          </p15:clr>
        </p15:guide>
        <p15:guide id="6" orient="horz" pos="935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svg"/><Relationship Id="rId7" Type="http://schemas.openxmlformats.org/officeDocument/2006/relationships/image" Target="../media/image14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Relationship Id="rId9" Type="http://schemas.openxmlformats.org/officeDocument/2006/relationships/image" Target="../media/image16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7.png"/><Relationship Id="rId7" Type="http://schemas.openxmlformats.org/officeDocument/2006/relationships/image" Target="../media/image3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9.png"/><Relationship Id="rId5" Type="http://schemas.microsoft.com/office/2007/relationships/hdphoto" Target="../media/hdphoto1.wdp"/><Relationship Id="rId4" Type="http://schemas.openxmlformats.org/officeDocument/2006/relationships/image" Target="../media/image28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B8D426AD-C0C9-46C1-8FEF-821965AADA7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Trade news project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7EC6E2B6-7DEE-4AD3-A764-C09A9B97CD5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Daniil Kuznetsov</a:t>
            </a:r>
            <a:r>
              <a:rPr lang="ru-RU"/>
              <a:t> </a:t>
            </a:r>
            <a:r>
              <a:rPr lang="en-US"/>
              <a:t>| 2021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49688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917B1CC-55DE-40E2-A3AE-E58BF7F613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405000"/>
            <a:ext cx="5472113" cy="720000"/>
          </a:xfrm>
        </p:spPr>
        <p:txBody>
          <a:bodyPr/>
          <a:lstStyle/>
          <a:p>
            <a:r>
              <a:rPr lang="en-US" sz="2800" dirty="0"/>
              <a:t>BERT is pre-trained model, and we fine tuned it with our labelled sample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B9B315A-53D2-44C0-B84F-13012B95B68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9A4A5139-E4F0-43C3-AE1B-131A190CC6A7}"/>
              </a:ext>
            </a:extLst>
          </p:cNvPr>
          <p:cNvSpPr/>
          <p:nvPr/>
        </p:nvSpPr>
        <p:spPr>
          <a:xfrm>
            <a:off x="7678446" y="1720064"/>
            <a:ext cx="2077373" cy="5415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manually labelled news for BERT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26ACF8F-6496-411E-9175-3B3A8E472F25}"/>
              </a:ext>
            </a:extLst>
          </p:cNvPr>
          <p:cNvSpPr/>
          <p:nvPr/>
        </p:nvSpPr>
        <p:spPr>
          <a:xfrm>
            <a:off x="6405978" y="1720064"/>
            <a:ext cx="1281343" cy="5415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ru-RU" sz="4400" b="1" i="1" dirty="0">
                <a:solidFill>
                  <a:schemeClr val="tx1"/>
                </a:solidFill>
              </a:rPr>
              <a:t>760</a:t>
            </a:r>
            <a:endParaRPr lang="en-US" sz="4400" b="1" i="1" dirty="0">
              <a:solidFill>
                <a:schemeClr val="tx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3450E4BB-389E-4B61-8C2A-46C38AB9C789}"/>
              </a:ext>
            </a:extLst>
          </p:cNvPr>
          <p:cNvSpPr/>
          <p:nvPr/>
        </p:nvSpPr>
        <p:spPr>
          <a:xfrm>
            <a:off x="7678446" y="2598952"/>
            <a:ext cx="3701987" cy="8744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is state-of-the-art machine learning technique for NLP tasks.</a:t>
            </a:r>
          </a:p>
          <a:p>
            <a:r>
              <a:rPr lang="en-US" dirty="0">
                <a:solidFill>
                  <a:schemeClr val="tx1"/>
                </a:solidFill>
              </a:rPr>
              <a:t>Pre-trained by Google (2018)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F1EAD254-D480-4989-8EF0-5DCA24584E6A}"/>
              </a:ext>
            </a:extLst>
          </p:cNvPr>
          <p:cNvSpPr/>
          <p:nvPr/>
        </p:nvSpPr>
        <p:spPr>
          <a:xfrm>
            <a:off x="5973932" y="2765407"/>
            <a:ext cx="1713389" cy="5415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4400" b="1" i="1" dirty="0">
                <a:solidFill>
                  <a:schemeClr val="tx1"/>
                </a:solidFill>
              </a:rPr>
              <a:t>BERT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3FC3A7D6-B070-4703-A394-FB5266AA959B}"/>
              </a:ext>
            </a:extLst>
          </p:cNvPr>
          <p:cNvSpPr/>
          <p:nvPr/>
        </p:nvSpPr>
        <p:spPr>
          <a:xfrm>
            <a:off x="930731" y="1514383"/>
            <a:ext cx="2474703" cy="275028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Trebuchet MS" panose="020B0603020202020204" pitchFamily="34" charset="0"/>
              </a:rPr>
              <a:t>News event-type Classification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C0AEBDEA-C9D7-4874-B8A8-F2FD2128B562}"/>
              </a:ext>
            </a:extLst>
          </p:cNvPr>
          <p:cNvSpPr/>
          <p:nvPr/>
        </p:nvSpPr>
        <p:spPr>
          <a:xfrm>
            <a:off x="1096705" y="1948958"/>
            <a:ext cx="2143765" cy="273658"/>
          </a:xfrm>
          <a:prstGeom prst="rect">
            <a:avLst/>
          </a:prstGeom>
          <a:solidFill>
            <a:schemeClr val="tx2"/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Trebuchet MS" panose="020B0603020202020204" pitchFamily="34" charset="0"/>
              </a:rPr>
              <a:t>Label a set of news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FEDBAD47-B03E-4E4C-92D9-592580FAF995}"/>
              </a:ext>
            </a:extLst>
          </p:cNvPr>
          <p:cNvSpPr/>
          <p:nvPr/>
        </p:nvSpPr>
        <p:spPr>
          <a:xfrm>
            <a:off x="1096705" y="2405402"/>
            <a:ext cx="2143765" cy="273658"/>
          </a:xfrm>
          <a:prstGeom prst="rect">
            <a:avLst/>
          </a:prstGeom>
          <a:solidFill>
            <a:schemeClr val="tx2"/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Trebuchet MS" panose="020B0603020202020204" pitchFamily="34" charset="0"/>
              </a:rPr>
              <a:t>Fine-tune BERT model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637825D5-4C72-4AE5-995B-25512EA6B8D0}"/>
              </a:ext>
            </a:extLst>
          </p:cNvPr>
          <p:cNvSpPr/>
          <p:nvPr/>
        </p:nvSpPr>
        <p:spPr>
          <a:xfrm>
            <a:off x="1096705" y="2861846"/>
            <a:ext cx="2143765" cy="27365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Trebuchet MS" panose="020B0603020202020204" pitchFamily="34" charset="0"/>
              </a:rPr>
              <a:t>Classify all news by BERT</a:t>
            </a: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EF7F41A5-02C2-442E-9558-41F9BEA7A424}"/>
              </a:ext>
            </a:extLst>
          </p:cNvPr>
          <p:cNvCxnSpPr>
            <a:cxnSpLocks/>
            <a:stCxn id="55" idx="2"/>
            <a:endCxn id="56" idx="0"/>
          </p:cNvCxnSpPr>
          <p:nvPr/>
        </p:nvCxnSpPr>
        <p:spPr>
          <a:xfrm>
            <a:off x="2168589" y="2222617"/>
            <a:ext cx="0" cy="182786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2CFEB9CD-7D96-4FA9-8AE6-FE8A972A9212}"/>
              </a:ext>
            </a:extLst>
          </p:cNvPr>
          <p:cNvCxnSpPr>
            <a:cxnSpLocks/>
            <a:stCxn id="56" idx="2"/>
            <a:endCxn id="57" idx="0"/>
          </p:cNvCxnSpPr>
          <p:nvPr/>
        </p:nvCxnSpPr>
        <p:spPr>
          <a:xfrm>
            <a:off x="2168589" y="2679060"/>
            <a:ext cx="0" cy="182786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 59">
            <a:extLst>
              <a:ext uri="{FF2B5EF4-FFF2-40B4-BE49-F238E27FC236}">
                <a16:creationId xmlns:a16="http://schemas.microsoft.com/office/drawing/2014/main" id="{B804E0A8-D624-4889-8F53-29AE612B4A5A}"/>
              </a:ext>
            </a:extLst>
          </p:cNvPr>
          <p:cNvSpPr/>
          <p:nvPr/>
        </p:nvSpPr>
        <p:spPr>
          <a:xfrm>
            <a:off x="1096705" y="3312950"/>
            <a:ext cx="2143765" cy="27365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Trebuchet MS" panose="020B0603020202020204" pitchFamily="34" charset="0"/>
              </a:rPr>
              <a:t>Aggregate news by day</a:t>
            </a:r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BF3843C4-BCEA-483E-B47C-EA22C60FFE9A}"/>
              </a:ext>
            </a:extLst>
          </p:cNvPr>
          <p:cNvCxnSpPr>
            <a:cxnSpLocks/>
            <a:endCxn id="60" idx="0"/>
          </p:cNvCxnSpPr>
          <p:nvPr/>
        </p:nvCxnSpPr>
        <p:spPr>
          <a:xfrm>
            <a:off x="2168589" y="3130164"/>
            <a:ext cx="0" cy="182786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68650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917B1CC-55DE-40E2-A3AE-E58BF7F613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405000"/>
            <a:ext cx="5472000" cy="720000"/>
          </a:xfrm>
        </p:spPr>
        <p:txBody>
          <a:bodyPr/>
          <a:lstStyle/>
          <a:p>
            <a:r>
              <a:rPr lang="en-US" sz="2800" dirty="0"/>
              <a:t>BERT performs 0.8-0.9 precision for almost all event types 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B9B315A-53D2-44C0-B84F-13012B95B68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54BD632-8738-4EE2-AA32-87EB682D1EA2}"/>
              </a:ext>
            </a:extLst>
          </p:cNvPr>
          <p:cNvSpPr/>
          <p:nvPr/>
        </p:nvSpPr>
        <p:spPr>
          <a:xfrm>
            <a:off x="930731" y="1514383"/>
            <a:ext cx="2474703" cy="275028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Trebuchet MS" panose="020B0603020202020204" pitchFamily="34" charset="0"/>
              </a:rPr>
              <a:t>News event-type Classification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E729085-7106-4F5F-86CF-3BC48EF3F952}"/>
              </a:ext>
            </a:extLst>
          </p:cNvPr>
          <p:cNvSpPr/>
          <p:nvPr/>
        </p:nvSpPr>
        <p:spPr>
          <a:xfrm>
            <a:off x="1096705" y="1948958"/>
            <a:ext cx="2143765" cy="27365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Trebuchet MS" panose="020B0603020202020204" pitchFamily="34" charset="0"/>
              </a:rPr>
              <a:t>Label a set of news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C5129DD-0CB2-47B8-A76F-B3C80FD691AA}"/>
              </a:ext>
            </a:extLst>
          </p:cNvPr>
          <p:cNvSpPr/>
          <p:nvPr/>
        </p:nvSpPr>
        <p:spPr>
          <a:xfrm>
            <a:off x="1096705" y="2405402"/>
            <a:ext cx="2143765" cy="273658"/>
          </a:xfrm>
          <a:prstGeom prst="rect">
            <a:avLst/>
          </a:prstGeom>
          <a:solidFill>
            <a:schemeClr val="tx2"/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Trebuchet MS" panose="020B0603020202020204" pitchFamily="34" charset="0"/>
              </a:rPr>
              <a:t>Fine-tune BERT model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ED21725-6D54-4A11-A6C0-FE2E2790A3D5}"/>
              </a:ext>
            </a:extLst>
          </p:cNvPr>
          <p:cNvSpPr/>
          <p:nvPr/>
        </p:nvSpPr>
        <p:spPr>
          <a:xfrm>
            <a:off x="1096705" y="2861846"/>
            <a:ext cx="2143765" cy="27365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Trebuchet MS" panose="020B0603020202020204" pitchFamily="34" charset="0"/>
              </a:rPr>
              <a:t>Classify all news by BERT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D2DF054-8BDA-4038-87ED-CF6A44854C45}"/>
              </a:ext>
            </a:extLst>
          </p:cNvPr>
          <p:cNvCxnSpPr>
            <a:cxnSpLocks/>
            <a:stCxn id="17" idx="2"/>
            <a:endCxn id="18" idx="0"/>
          </p:cNvCxnSpPr>
          <p:nvPr/>
        </p:nvCxnSpPr>
        <p:spPr>
          <a:xfrm>
            <a:off x="2168589" y="2222617"/>
            <a:ext cx="0" cy="182786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51803CA-5BD5-4F4C-B154-1B241FDC14A3}"/>
              </a:ext>
            </a:extLst>
          </p:cNvPr>
          <p:cNvCxnSpPr>
            <a:cxnSpLocks/>
            <a:stCxn id="18" idx="2"/>
            <a:endCxn id="19" idx="0"/>
          </p:cNvCxnSpPr>
          <p:nvPr/>
        </p:nvCxnSpPr>
        <p:spPr>
          <a:xfrm>
            <a:off x="2168589" y="2679060"/>
            <a:ext cx="0" cy="182786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59F290A2-F768-4CDF-9F42-F00212494D49}"/>
              </a:ext>
            </a:extLst>
          </p:cNvPr>
          <p:cNvSpPr/>
          <p:nvPr/>
        </p:nvSpPr>
        <p:spPr>
          <a:xfrm>
            <a:off x="1096705" y="3312950"/>
            <a:ext cx="2143765" cy="27365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Trebuchet MS" panose="020B0603020202020204" pitchFamily="34" charset="0"/>
              </a:rPr>
              <a:t>Aggregate news by day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D2ACE39-F5FD-4033-8621-63731E2FF5CB}"/>
              </a:ext>
            </a:extLst>
          </p:cNvPr>
          <p:cNvCxnSpPr>
            <a:cxnSpLocks/>
            <a:endCxn id="22" idx="0"/>
          </p:cNvCxnSpPr>
          <p:nvPr/>
        </p:nvCxnSpPr>
        <p:spPr>
          <a:xfrm>
            <a:off x="2168589" y="3130164"/>
            <a:ext cx="0" cy="182786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" name="Chart 23">
            <a:extLst>
              <a:ext uri="{FF2B5EF4-FFF2-40B4-BE49-F238E27FC236}">
                <a16:creationId xmlns:a16="http://schemas.microsoft.com/office/drawing/2014/main" id="{D7DC8A32-CA45-4AE1-B08C-39FDF35BFAB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25081599"/>
              </p:ext>
            </p:extLst>
          </p:nvPr>
        </p:nvGraphicFramePr>
        <p:xfrm>
          <a:off x="6096000" y="1268413"/>
          <a:ext cx="5472113" cy="50403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7128368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917B1CC-55DE-40E2-A3AE-E58BF7F613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405000"/>
            <a:ext cx="5472000" cy="720000"/>
          </a:xfrm>
        </p:spPr>
        <p:txBody>
          <a:bodyPr/>
          <a:lstStyle/>
          <a:p>
            <a:r>
              <a:rPr lang="en-US" dirty="0"/>
              <a:t>BERT was applied to label other 380K news texts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B9B315A-53D2-44C0-B84F-13012B95B68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CB84F33-5070-4E57-9461-DAAA99A02403}"/>
              </a:ext>
            </a:extLst>
          </p:cNvPr>
          <p:cNvSpPr/>
          <p:nvPr/>
        </p:nvSpPr>
        <p:spPr>
          <a:xfrm>
            <a:off x="930731" y="1514383"/>
            <a:ext cx="2474703" cy="275028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Trebuchet MS" panose="020B0603020202020204" pitchFamily="34" charset="0"/>
              </a:rPr>
              <a:t>News event-type Classification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B7672AA-43E8-4BA1-8D18-8C58F0FAE468}"/>
              </a:ext>
            </a:extLst>
          </p:cNvPr>
          <p:cNvSpPr/>
          <p:nvPr/>
        </p:nvSpPr>
        <p:spPr>
          <a:xfrm>
            <a:off x="1096705" y="1948958"/>
            <a:ext cx="2143765" cy="27365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Trebuchet MS" panose="020B0603020202020204" pitchFamily="34" charset="0"/>
              </a:rPr>
              <a:t>Label a set of news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575BBA3-27F6-49B2-959E-7D0DC266B858}"/>
              </a:ext>
            </a:extLst>
          </p:cNvPr>
          <p:cNvSpPr/>
          <p:nvPr/>
        </p:nvSpPr>
        <p:spPr>
          <a:xfrm>
            <a:off x="1096705" y="2405402"/>
            <a:ext cx="2143765" cy="27365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Trebuchet MS" panose="020B0603020202020204" pitchFamily="34" charset="0"/>
              </a:rPr>
              <a:t>Fine-tune BERT model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5DDAF8A-1D47-479A-B78A-5EB0861BF269}"/>
              </a:ext>
            </a:extLst>
          </p:cNvPr>
          <p:cNvSpPr/>
          <p:nvPr/>
        </p:nvSpPr>
        <p:spPr>
          <a:xfrm>
            <a:off x="1096705" y="2861846"/>
            <a:ext cx="2143765" cy="273658"/>
          </a:xfrm>
          <a:prstGeom prst="rect">
            <a:avLst/>
          </a:prstGeom>
          <a:solidFill>
            <a:schemeClr val="tx2"/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Trebuchet MS" panose="020B0603020202020204" pitchFamily="34" charset="0"/>
              </a:rPr>
              <a:t>Classify all news by BERT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B785826-B756-47FB-A36D-2E0C6C08687B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>
            <a:off x="2168589" y="2222617"/>
            <a:ext cx="0" cy="182786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81BB6EE-E64F-45EF-840D-6520BB729161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>
            <a:off x="2168589" y="2679060"/>
            <a:ext cx="0" cy="182786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2F172202-9498-4A10-B830-959FA31A46A7}"/>
              </a:ext>
            </a:extLst>
          </p:cNvPr>
          <p:cNvSpPr/>
          <p:nvPr/>
        </p:nvSpPr>
        <p:spPr>
          <a:xfrm>
            <a:off x="1096705" y="3312950"/>
            <a:ext cx="2143765" cy="27365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Trebuchet MS" panose="020B0603020202020204" pitchFamily="34" charset="0"/>
              </a:rPr>
              <a:t>Aggregate news by day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BD92CB9-7AFF-491C-A80B-72C09C05917B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2168589" y="3130164"/>
            <a:ext cx="0" cy="182786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1DE4FA3C-BD6E-406B-B875-6627981367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7043979"/>
              </p:ext>
            </p:extLst>
          </p:nvPr>
        </p:nvGraphicFramePr>
        <p:xfrm>
          <a:off x="6096000" y="1830485"/>
          <a:ext cx="5761038" cy="15120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41647">
                  <a:extLst>
                    <a:ext uri="{9D8B030D-6E8A-4147-A177-3AD203B41FA5}">
                      <a16:colId xmlns:a16="http://schemas.microsoft.com/office/drawing/2014/main" val="478519509"/>
                    </a:ext>
                  </a:extLst>
                </a:gridCol>
                <a:gridCol w="559293">
                  <a:extLst>
                    <a:ext uri="{9D8B030D-6E8A-4147-A177-3AD203B41FA5}">
                      <a16:colId xmlns:a16="http://schemas.microsoft.com/office/drawing/2014/main" val="3905779632"/>
                    </a:ext>
                  </a:extLst>
                </a:gridCol>
                <a:gridCol w="1905256">
                  <a:extLst>
                    <a:ext uri="{9D8B030D-6E8A-4147-A177-3AD203B41FA5}">
                      <a16:colId xmlns:a16="http://schemas.microsoft.com/office/drawing/2014/main" val="2082660937"/>
                    </a:ext>
                  </a:extLst>
                </a:gridCol>
                <a:gridCol w="1127421">
                  <a:extLst>
                    <a:ext uri="{9D8B030D-6E8A-4147-A177-3AD203B41FA5}">
                      <a16:colId xmlns:a16="http://schemas.microsoft.com/office/drawing/2014/main" val="1716733529"/>
                    </a:ext>
                  </a:extLst>
                </a:gridCol>
                <a:gridCol w="1127421">
                  <a:extLst>
                    <a:ext uri="{9D8B030D-6E8A-4147-A177-3AD203B41FA5}">
                      <a16:colId xmlns:a16="http://schemas.microsoft.com/office/drawing/2014/main" val="4104570158"/>
                    </a:ext>
                  </a:extLst>
                </a:gridCol>
              </a:tblGrid>
              <a:tr h="360000">
                <a:tc gridSpan="5"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Table 1. An example of the news dataset with labels before aggregation.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4260238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indent="0" algn="just">
                        <a:lnSpc>
                          <a:spcPct val="100000"/>
                        </a:lnSpc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News id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just">
                        <a:lnSpc>
                          <a:spcPct val="100000"/>
                        </a:lnSpc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Date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just">
                        <a:lnSpc>
                          <a:spcPct val="100000"/>
                        </a:lnSpc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News full text 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just">
                        <a:lnSpc>
                          <a:spcPct val="100000"/>
                        </a:lnSpc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Event_type_1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just">
                        <a:lnSpc>
                          <a:spcPct val="100000"/>
                        </a:lnSpc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Event_type_2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803095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indent="0" algn="just">
                        <a:lnSpc>
                          <a:spcPct val="100000"/>
                        </a:lnSpc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News_id1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just">
                        <a:lnSpc>
                          <a:spcPct val="100000"/>
                        </a:lnSpc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01.02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just">
                        <a:lnSpc>
                          <a:spcPct val="100000"/>
                        </a:lnSpc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Some dividends …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just">
                        <a:lnSpc>
                          <a:spcPct val="100000"/>
                        </a:lnSpc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just">
                        <a:lnSpc>
                          <a:spcPct val="100000"/>
                        </a:lnSpc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0410385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indent="0" algn="just">
                        <a:lnSpc>
                          <a:spcPct val="100000"/>
                        </a:lnSpc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News_id2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just">
                        <a:lnSpc>
                          <a:spcPct val="100000"/>
                        </a:lnSpc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01.02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just">
                        <a:lnSpc>
                          <a:spcPct val="100000"/>
                        </a:lnSpc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Stock buyback …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just">
                        <a:lnSpc>
                          <a:spcPct val="100000"/>
                        </a:lnSpc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just">
                        <a:lnSpc>
                          <a:spcPct val="100000"/>
                        </a:lnSpc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326376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indent="0" algn="just">
                        <a:lnSpc>
                          <a:spcPct val="100000"/>
                        </a:lnSpc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News_id3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just">
                        <a:lnSpc>
                          <a:spcPct val="100000"/>
                        </a:lnSpc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02.02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just">
                        <a:lnSpc>
                          <a:spcPct val="100000"/>
                        </a:lnSpc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Analyst price target …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just">
                        <a:lnSpc>
                          <a:spcPct val="100000"/>
                        </a:lnSpc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just">
                        <a:lnSpc>
                          <a:spcPct val="100000"/>
                        </a:lnSpc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56150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493013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917B1CC-55DE-40E2-A3AE-E58BF7F613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405000"/>
            <a:ext cx="5472000" cy="720000"/>
          </a:xfrm>
        </p:spPr>
        <p:txBody>
          <a:bodyPr/>
          <a:lstStyle/>
          <a:p>
            <a:r>
              <a:rPr lang="en-US" sz="2800" dirty="0"/>
              <a:t>Then we aggregated the labelled data by date</a:t>
            </a:r>
            <a:br>
              <a:rPr lang="en-US" sz="2800" dirty="0"/>
            </a:b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B9B315A-53D2-44C0-B84F-13012B95B68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62BCC3E-75C8-47D0-B803-D47962A26182}"/>
              </a:ext>
            </a:extLst>
          </p:cNvPr>
          <p:cNvSpPr/>
          <p:nvPr/>
        </p:nvSpPr>
        <p:spPr>
          <a:xfrm>
            <a:off x="930731" y="1514383"/>
            <a:ext cx="2474703" cy="275028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Trebuchet MS" panose="020B0603020202020204" pitchFamily="34" charset="0"/>
              </a:rPr>
              <a:t>News event-type Classification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3EDC38-F12A-4040-941C-56A52F09EBD4}"/>
              </a:ext>
            </a:extLst>
          </p:cNvPr>
          <p:cNvSpPr/>
          <p:nvPr/>
        </p:nvSpPr>
        <p:spPr>
          <a:xfrm>
            <a:off x="1096705" y="1948958"/>
            <a:ext cx="2143765" cy="27365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Trebuchet MS" panose="020B0603020202020204" pitchFamily="34" charset="0"/>
              </a:rPr>
              <a:t>Label a set of news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6CBEEBF-E63B-4B33-88E6-568C53B6C4A1}"/>
              </a:ext>
            </a:extLst>
          </p:cNvPr>
          <p:cNvSpPr/>
          <p:nvPr/>
        </p:nvSpPr>
        <p:spPr>
          <a:xfrm>
            <a:off x="1096705" y="2405402"/>
            <a:ext cx="2143765" cy="27365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Trebuchet MS" panose="020B0603020202020204" pitchFamily="34" charset="0"/>
              </a:rPr>
              <a:t>Fine-tune BERT model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1F23AB3-2256-48C1-A71B-A6E7BAD26E55}"/>
              </a:ext>
            </a:extLst>
          </p:cNvPr>
          <p:cNvSpPr/>
          <p:nvPr/>
        </p:nvSpPr>
        <p:spPr>
          <a:xfrm>
            <a:off x="1096705" y="2861846"/>
            <a:ext cx="2143765" cy="273658"/>
          </a:xfrm>
          <a:prstGeom prst="rect">
            <a:avLst/>
          </a:prstGeom>
          <a:solidFill>
            <a:schemeClr val="tx2"/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Trebuchet MS" panose="020B0603020202020204" pitchFamily="34" charset="0"/>
              </a:rPr>
              <a:t>Classify all news by BERT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3BF6ADB-677F-46F8-AF6E-04618340C38F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>
            <a:off x="2168589" y="2222617"/>
            <a:ext cx="0" cy="182786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AE8A56A-3C64-476E-BA36-560C40699FD1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>
            <a:off x="2168589" y="2679060"/>
            <a:ext cx="0" cy="182786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4CBAAEC6-BD7B-46B0-9187-7DB26BEF4FC1}"/>
              </a:ext>
            </a:extLst>
          </p:cNvPr>
          <p:cNvSpPr/>
          <p:nvPr/>
        </p:nvSpPr>
        <p:spPr>
          <a:xfrm>
            <a:off x="1096705" y="3312950"/>
            <a:ext cx="2143765" cy="273658"/>
          </a:xfrm>
          <a:prstGeom prst="rect">
            <a:avLst/>
          </a:prstGeom>
          <a:solidFill>
            <a:schemeClr val="tx2"/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Trebuchet MS" panose="020B0603020202020204" pitchFamily="34" charset="0"/>
              </a:rPr>
              <a:t>Aggregate news by day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E984AA1-8F86-4880-B458-F6B58386BB24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2168589" y="3130164"/>
            <a:ext cx="0" cy="182786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65FA22E5-6AA3-4775-B48C-D1965C77F1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5045964"/>
              </p:ext>
            </p:extLst>
          </p:nvPr>
        </p:nvGraphicFramePr>
        <p:xfrm>
          <a:off x="6096000" y="1830485"/>
          <a:ext cx="5761038" cy="15120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41647">
                  <a:extLst>
                    <a:ext uri="{9D8B030D-6E8A-4147-A177-3AD203B41FA5}">
                      <a16:colId xmlns:a16="http://schemas.microsoft.com/office/drawing/2014/main" val="478519509"/>
                    </a:ext>
                  </a:extLst>
                </a:gridCol>
                <a:gridCol w="559293">
                  <a:extLst>
                    <a:ext uri="{9D8B030D-6E8A-4147-A177-3AD203B41FA5}">
                      <a16:colId xmlns:a16="http://schemas.microsoft.com/office/drawing/2014/main" val="3905779632"/>
                    </a:ext>
                  </a:extLst>
                </a:gridCol>
                <a:gridCol w="1905256">
                  <a:extLst>
                    <a:ext uri="{9D8B030D-6E8A-4147-A177-3AD203B41FA5}">
                      <a16:colId xmlns:a16="http://schemas.microsoft.com/office/drawing/2014/main" val="2082660937"/>
                    </a:ext>
                  </a:extLst>
                </a:gridCol>
                <a:gridCol w="1127421">
                  <a:extLst>
                    <a:ext uri="{9D8B030D-6E8A-4147-A177-3AD203B41FA5}">
                      <a16:colId xmlns:a16="http://schemas.microsoft.com/office/drawing/2014/main" val="1716733529"/>
                    </a:ext>
                  </a:extLst>
                </a:gridCol>
                <a:gridCol w="1127421">
                  <a:extLst>
                    <a:ext uri="{9D8B030D-6E8A-4147-A177-3AD203B41FA5}">
                      <a16:colId xmlns:a16="http://schemas.microsoft.com/office/drawing/2014/main" val="4104570158"/>
                    </a:ext>
                  </a:extLst>
                </a:gridCol>
              </a:tblGrid>
              <a:tr h="360000">
                <a:tc gridSpan="5"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Table 1. An example of the news dataset with labels before aggregation.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4260238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indent="0" algn="just">
                        <a:lnSpc>
                          <a:spcPct val="100000"/>
                        </a:lnSpc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News id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just">
                        <a:lnSpc>
                          <a:spcPct val="100000"/>
                        </a:lnSpc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Date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just">
                        <a:lnSpc>
                          <a:spcPct val="100000"/>
                        </a:lnSpc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News full text 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just">
                        <a:lnSpc>
                          <a:spcPct val="100000"/>
                        </a:lnSpc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Event_type_1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just">
                        <a:lnSpc>
                          <a:spcPct val="100000"/>
                        </a:lnSpc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Event_type_2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803095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indent="0" algn="just">
                        <a:lnSpc>
                          <a:spcPct val="100000"/>
                        </a:lnSpc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News_id1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just">
                        <a:lnSpc>
                          <a:spcPct val="100000"/>
                        </a:lnSpc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01.02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just">
                        <a:lnSpc>
                          <a:spcPct val="100000"/>
                        </a:lnSpc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Some dividends …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just">
                        <a:lnSpc>
                          <a:spcPct val="100000"/>
                        </a:lnSpc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just">
                        <a:lnSpc>
                          <a:spcPct val="100000"/>
                        </a:lnSpc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0410385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indent="0" algn="just">
                        <a:lnSpc>
                          <a:spcPct val="100000"/>
                        </a:lnSpc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News_id2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just">
                        <a:lnSpc>
                          <a:spcPct val="100000"/>
                        </a:lnSpc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01.02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just">
                        <a:lnSpc>
                          <a:spcPct val="100000"/>
                        </a:lnSpc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Stock buyback …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just">
                        <a:lnSpc>
                          <a:spcPct val="100000"/>
                        </a:lnSpc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just">
                        <a:lnSpc>
                          <a:spcPct val="100000"/>
                        </a:lnSpc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326376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indent="0" algn="just">
                        <a:lnSpc>
                          <a:spcPct val="100000"/>
                        </a:lnSpc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News_id3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just">
                        <a:lnSpc>
                          <a:spcPct val="100000"/>
                        </a:lnSpc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02.02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just">
                        <a:lnSpc>
                          <a:spcPct val="100000"/>
                        </a:lnSpc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Analyst price target …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just">
                        <a:lnSpc>
                          <a:spcPct val="100000"/>
                        </a:lnSpc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just">
                        <a:lnSpc>
                          <a:spcPct val="100000"/>
                        </a:lnSpc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5615049"/>
                  </a:ext>
                </a:extLst>
              </a:tr>
            </a:tbl>
          </a:graphicData>
        </a:graphic>
      </p:graphicFrame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64CE8734-3046-4655-878B-227D01DFBA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1218492"/>
              </p:ext>
            </p:extLst>
          </p:nvPr>
        </p:nvGraphicFramePr>
        <p:xfrm>
          <a:off x="6096000" y="4119680"/>
          <a:ext cx="5761039" cy="1260475"/>
        </p:xfrm>
        <a:graphic>
          <a:graphicData uri="http://schemas.openxmlformats.org/drawingml/2006/table">
            <a:tbl>
              <a:tblPr firstRow="1" firstCol="1" bandRow="1"/>
              <a:tblGrid>
                <a:gridCol w="1439395">
                  <a:extLst>
                    <a:ext uri="{9D8B030D-6E8A-4147-A177-3AD203B41FA5}">
                      <a16:colId xmlns:a16="http://schemas.microsoft.com/office/drawing/2014/main" val="1763829210"/>
                    </a:ext>
                  </a:extLst>
                </a:gridCol>
                <a:gridCol w="1440548">
                  <a:extLst>
                    <a:ext uri="{9D8B030D-6E8A-4147-A177-3AD203B41FA5}">
                      <a16:colId xmlns:a16="http://schemas.microsoft.com/office/drawing/2014/main" val="306646366"/>
                    </a:ext>
                  </a:extLst>
                </a:gridCol>
                <a:gridCol w="1440548">
                  <a:extLst>
                    <a:ext uri="{9D8B030D-6E8A-4147-A177-3AD203B41FA5}">
                      <a16:colId xmlns:a16="http://schemas.microsoft.com/office/drawing/2014/main" val="4022411102"/>
                    </a:ext>
                  </a:extLst>
                </a:gridCol>
                <a:gridCol w="1440548">
                  <a:extLst>
                    <a:ext uri="{9D8B030D-6E8A-4147-A177-3AD203B41FA5}">
                      <a16:colId xmlns:a16="http://schemas.microsoft.com/office/drawing/2014/main" val="569329850"/>
                    </a:ext>
                  </a:extLst>
                </a:gridCol>
              </a:tblGrid>
              <a:tr h="252095">
                <a:tc gridSpan="4"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en-US" sz="1200" b="1" dirty="0">
                          <a:effectLst/>
                          <a:latin typeface="+mj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Table 2. An example of the aggregated by date version of news dataset.</a:t>
                      </a:r>
                      <a:endParaRPr lang="en-US" sz="1200" dirty="0">
                        <a:effectLst/>
                        <a:latin typeface="+mj-lt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8260132"/>
                  </a:ext>
                </a:extLst>
              </a:tr>
              <a:tr h="252095">
                <a:tc>
                  <a:txBody>
                    <a:bodyPr/>
                    <a:lstStyle/>
                    <a:p>
                      <a:pPr indent="0" algn="just">
                        <a:lnSpc>
                          <a:spcPct val="150000"/>
                        </a:lnSpc>
                      </a:pPr>
                      <a:r>
                        <a:rPr lang="en-US" sz="1200" b="1">
                          <a:effectLst/>
                          <a:latin typeface="+mj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Date</a:t>
                      </a:r>
                      <a:endParaRPr lang="en-US" sz="1200">
                        <a:effectLst/>
                        <a:latin typeface="+mj-lt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just">
                        <a:lnSpc>
                          <a:spcPct val="150000"/>
                        </a:lnSpc>
                      </a:pPr>
                      <a:r>
                        <a:rPr lang="en-US" sz="1200" b="1">
                          <a:effectLst/>
                          <a:latin typeface="+mj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Event_type_1</a:t>
                      </a:r>
                      <a:endParaRPr lang="en-US" sz="1200">
                        <a:effectLst/>
                        <a:latin typeface="+mj-lt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just">
                        <a:lnSpc>
                          <a:spcPct val="150000"/>
                        </a:lnSpc>
                      </a:pPr>
                      <a:r>
                        <a:rPr lang="en-US" sz="1200" b="1">
                          <a:effectLst/>
                          <a:latin typeface="+mj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Event_type_2</a:t>
                      </a:r>
                      <a:endParaRPr lang="en-US" sz="1200">
                        <a:effectLst/>
                        <a:latin typeface="+mj-lt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just">
                        <a:lnSpc>
                          <a:spcPct val="150000"/>
                        </a:lnSpc>
                      </a:pPr>
                      <a:r>
                        <a:rPr lang="en-US" sz="1200" b="1">
                          <a:effectLst/>
                          <a:latin typeface="+mj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Event_type_3</a:t>
                      </a:r>
                      <a:endParaRPr lang="en-US" sz="1200">
                        <a:effectLst/>
                        <a:latin typeface="+mj-lt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97510807"/>
                  </a:ext>
                </a:extLst>
              </a:tr>
              <a:tr h="252095">
                <a:tc>
                  <a:txBody>
                    <a:bodyPr/>
                    <a:lstStyle/>
                    <a:p>
                      <a:pPr indent="0" algn="just">
                        <a:lnSpc>
                          <a:spcPct val="150000"/>
                        </a:lnSpc>
                      </a:pPr>
                      <a:r>
                        <a:rPr lang="en-US" sz="1200">
                          <a:effectLst/>
                          <a:latin typeface="+mj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01.02.2021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0" algn="just">
                        <a:lnSpc>
                          <a:spcPct val="150000"/>
                        </a:lnSpc>
                      </a:pPr>
                      <a:r>
                        <a:rPr lang="en-US" sz="1200">
                          <a:effectLst/>
                          <a:latin typeface="+mj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0" algn="just">
                        <a:lnSpc>
                          <a:spcPct val="150000"/>
                        </a:lnSpc>
                      </a:pPr>
                      <a:r>
                        <a:rPr lang="en-US" sz="1200">
                          <a:effectLst/>
                          <a:latin typeface="+mj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0" algn="just">
                        <a:lnSpc>
                          <a:spcPct val="150000"/>
                        </a:lnSpc>
                      </a:pPr>
                      <a:r>
                        <a:rPr lang="en-US" sz="1200">
                          <a:effectLst/>
                          <a:latin typeface="+mj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09196260"/>
                  </a:ext>
                </a:extLst>
              </a:tr>
              <a:tr h="252095">
                <a:tc>
                  <a:txBody>
                    <a:bodyPr/>
                    <a:lstStyle/>
                    <a:p>
                      <a:pPr indent="0" algn="just">
                        <a:lnSpc>
                          <a:spcPct val="150000"/>
                        </a:lnSpc>
                      </a:pPr>
                      <a:r>
                        <a:rPr lang="en-US" sz="1200">
                          <a:effectLst/>
                          <a:latin typeface="+mj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02.02.2021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0" algn="just">
                        <a:lnSpc>
                          <a:spcPct val="150000"/>
                        </a:lnSpc>
                      </a:pPr>
                      <a:r>
                        <a:rPr lang="en-US" sz="1200">
                          <a:effectLst/>
                          <a:latin typeface="+mj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17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0" algn="just">
                        <a:lnSpc>
                          <a:spcPct val="150000"/>
                        </a:lnSpc>
                      </a:pPr>
                      <a:r>
                        <a:rPr lang="en-US" sz="1200" dirty="0">
                          <a:effectLst/>
                          <a:latin typeface="+mj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0" algn="just">
                        <a:lnSpc>
                          <a:spcPct val="150000"/>
                        </a:lnSpc>
                      </a:pPr>
                      <a:r>
                        <a:rPr lang="en-US" sz="1200">
                          <a:effectLst/>
                          <a:latin typeface="+mj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8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83156811"/>
                  </a:ext>
                </a:extLst>
              </a:tr>
              <a:tr h="252095">
                <a:tc>
                  <a:txBody>
                    <a:bodyPr/>
                    <a:lstStyle/>
                    <a:p>
                      <a:pPr indent="0" algn="just">
                        <a:lnSpc>
                          <a:spcPct val="150000"/>
                        </a:lnSpc>
                      </a:pPr>
                      <a:r>
                        <a:rPr lang="en-US" sz="1200">
                          <a:effectLst/>
                          <a:latin typeface="+mj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03.02.2021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just">
                        <a:lnSpc>
                          <a:spcPct val="150000"/>
                        </a:lnSpc>
                      </a:pPr>
                      <a:r>
                        <a:rPr lang="en-US" sz="1200">
                          <a:effectLst/>
                          <a:latin typeface="+mj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just">
                        <a:lnSpc>
                          <a:spcPct val="150000"/>
                        </a:lnSpc>
                      </a:pPr>
                      <a:r>
                        <a:rPr lang="en-US" sz="1200">
                          <a:effectLst/>
                          <a:latin typeface="+mj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just">
                        <a:lnSpc>
                          <a:spcPct val="150000"/>
                        </a:lnSpc>
                      </a:pPr>
                      <a:r>
                        <a:rPr lang="en-US" sz="1200" dirty="0">
                          <a:effectLst/>
                          <a:latin typeface="+mj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763385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439949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917B1CC-55DE-40E2-A3AE-E58BF7F613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405000"/>
            <a:ext cx="5688632" cy="720000"/>
          </a:xfrm>
        </p:spPr>
        <p:txBody>
          <a:bodyPr/>
          <a:lstStyle/>
          <a:p>
            <a:r>
              <a:rPr lang="en-US" dirty="0"/>
              <a:t>News types are discussed. Prices and technical indicators are next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B9B315A-53D2-44C0-B84F-13012B95B68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CBD85F-9ACB-41C2-ACDF-DD666EC53130}"/>
              </a:ext>
            </a:extLst>
          </p:cNvPr>
          <p:cNvSpPr/>
          <p:nvPr/>
        </p:nvSpPr>
        <p:spPr>
          <a:xfrm rot="16200000">
            <a:off x="-5538" y="680842"/>
            <a:ext cx="1258887" cy="275028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200" b="1" i="1" dirty="0">
                <a:solidFill>
                  <a:schemeClr val="tx1"/>
                </a:solidFill>
                <a:latin typeface="Trebuchet MS" panose="020B0603020202020204" pitchFamily="34" charset="0"/>
              </a:rPr>
              <a:t>Data Collection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74BE9B7-2A24-4123-A94F-F04147024118}"/>
              </a:ext>
            </a:extLst>
          </p:cNvPr>
          <p:cNvCxnSpPr/>
          <p:nvPr/>
        </p:nvCxnSpPr>
        <p:spPr>
          <a:xfrm rot="16200000">
            <a:off x="142168" y="810735"/>
            <a:ext cx="1243647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807D0DDA-A9B4-4FDE-BB5E-F3DEE3A95458}"/>
              </a:ext>
            </a:extLst>
          </p:cNvPr>
          <p:cNvSpPr/>
          <p:nvPr/>
        </p:nvSpPr>
        <p:spPr>
          <a:xfrm rot="16200000">
            <a:off x="-1075389" y="3151477"/>
            <a:ext cx="3398594" cy="275028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200" b="1" i="1" dirty="0">
                <a:solidFill>
                  <a:schemeClr val="tx1"/>
                </a:solidFill>
                <a:latin typeface="Trebuchet MS" panose="020B0603020202020204" pitchFamily="34" charset="0"/>
              </a:rPr>
              <a:t>Data processing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E96D02E-9ED7-4166-AC34-88E35288152C}"/>
              </a:ext>
            </a:extLst>
          </p:cNvPr>
          <p:cNvCxnSpPr/>
          <p:nvPr/>
        </p:nvCxnSpPr>
        <p:spPr>
          <a:xfrm rot="16200000">
            <a:off x="-945967" y="3282663"/>
            <a:ext cx="3419921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CE370951-4510-4D23-8B12-B9FD073CF10E}"/>
              </a:ext>
            </a:extLst>
          </p:cNvPr>
          <p:cNvSpPr/>
          <p:nvPr/>
        </p:nvSpPr>
        <p:spPr>
          <a:xfrm rot="16200000">
            <a:off x="-72762" y="5724351"/>
            <a:ext cx="1393335" cy="275028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200" b="1" i="1" dirty="0">
                <a:solidFill>
                  <a:schemeClr val="tx1"/>
                </a:solidFill>
                <a:latin typeface="Trebuchet MS" panose="020B0603020202020204" pitchFamily="34" charset="0"/>
              </a:rPr>
              <a:t>Modelling and evaluation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3A686F4-8FC4-4FFF-9937-88DDDBF0DC11}"/>
              </a:ext>
            </a:extLst>
          </p:cNvPr>
          <p:cNvCxnSpPr/>
          <p:nvPr/>
        </p:nvCxnSpPr>
        <p:spPr>
          <a:xfrm rot="16200000">
            <a:off x="62952" y="5859271"/>
            <a:ext cx="1402079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A6E5A43E-B348-42D2-BD0D-B251786C56E7}"/>
              </a:ext>
            </a:extLst>
          </p:cNvPr>
          <p:cNvSpPr/>
          <p:nvPr/>
        </p:nvSpPr>
        <p:spPr>
          <a:xfrm>
            <a:off x="2305486" y="272323"/>
            <a:ext cx="2411735" cy="36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Trebuchet MS" panose="020B0603020202020204" pitchFamily="34" charset="0"/>
              </a:rPr>
              <a:t>Thomson Reuters Eikon API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7D691D7-A096-4936-933D-C7DFAA7BB0AD}"/>
              </a:ext>
            </a:extLst>
          </p:cNvPr>
          <p:cNvSpPr/>
          <p:nvPr/>
        </p:nvSpPr>
        <p:spPr>
          <a:xfrm>
            <a:off x="1253187" y="915451"/>
            <a:ext cx="1829793" cy="36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Trebuchet MS" panose="020B0603020202020204" pitchFamily="34" charset="0"/>
              </a:rPr>
              <a:t>News texts collector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19F02F0-E9FE-42AB-A141-0F49CD802422}"/>
              </a:ext>
            </a:extLst>
          </p:cNvPr>
          <p:cNvSpPr/>
          <p:nvPr/>
        </p:nvSpPr>
        <p:spPr>
          <a:xfrm>
            <a:off x="3939728" y="915451"/>
            <a:ext cx="1829793" cy="36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Trebuchet MS" panose="020B0603020202020204" pitchFamily="34" charset="0"/>
              </a:rPr>
              <a:t>Stock prices collector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71CAFD0-A721-4A4D-B47A-303C726C209E}"/>
              </a:ext>
            </a:extLst>
          </p:cNvPr>
          <p:cNvSpPr/>
          <p:nvPr/>
        </p:nvSpPr>
        <p:spPr>
          <a:xfrm>
            <a:off x="930731" y="1514383"/>
            <a:ext cx="2474703" cy="275028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Trebuchet MS" panose="020B0603020202020204" pitchFamily="34" charset="0"/>
              </a:rPr>
              <a:t>News event-type Classification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DDEEA67-2D15-4D01-95EF-C213F8E743E7}"/>
              </a:ext>
            </a:extLst>
          </p:cNvPr>
          <p:cNvSpPr/>
          <p:nvPr/>
        </p:nvSpPr>
        <p:spPr>
          <a:xfrm>
            <a:off x="929224" y="1822230"/>
            <a:ext cx="2478729" cy="188413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solidFill>
                <a:schemeClr val="tx1"/>
              </a:solidFill>
              <a:latin typeface="Trebuchet MS" panose="020B060302020202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8DBC32F-23AB-4651-B6E6-D3FF632DF86D}"/>
              </a:ext>
            </a:extLst>
          </p:cNvPr>
          <p:cNvSpPr/>
          <p:nvPr/>
        </p:nvSpPr>
        <p:spPr>
          <a:xfrm>
            <a:off x="1096705" y="1948958"/>
            <a:ext cx="2143765" cy="27365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Trebuchet MS" panose="020B0603020202020204" pitchFamily="34" charset="0"/>
              </a:rPr>
              <a:t>Label a set of news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B43A1E1-73AB-4547-9441-C620B7E1B744}"/>
              </a:ext>
            </a:extLst>
          </p:cNvPr>
          <p:cNvSpPr/>
          <p:nvPr/>
        </p:nvSpPr>
        <p:spPr>
          <a:xfrm>
            <a:off x="1096705" y="2405402"/>
            <a:ext cx="2143765" cy="27365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Trebuchet MS" panose="020B0603020202020204" pitchFamily="34" charset="0"/>
              </a:rPr>
              <a:t>Fine-tune BERT model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6A72F50-B468-4BCF-AE7A-DDE453E76190}"/>
              </a:ext>
            </a:extLst>
          </p:cNvPr>
          <p:cNvSpPr/>
          <p:nvPr/>
        </p:nvSpPr>
        <p:spPr>
          <a:xfrm>
            <a:off x="1096705" y="2861846"/>
            <a:ext cx="2143765" cy="27365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Trebuchet MS" panose="020B0603020202020204" pitchFamily="34" charset="0"/>
              </a:rPr>
              <a:t>Classify all news by BERT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F7D5021-6CC4-4024-AB9D-CF292CA3417B}"/>
              </a:ext>
            </a:extLst>
          </p:cNvPr>
          <p:cNvCxnSpPr>
            <a:cxnSpLocks/>
            <a:stCxn id="17" idx="2"/>
            <a:endCxn id="18" idx="0"/>
          </p:cNvCxnSpPr>
          <p:nvPr/>
        </p:nvCxnSpPr>
        <p:spPr>
          <a:xfrm>
            <a:off x="2168589" y="2222617"/>
            <a:ext cx="0" cy="182786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4B8703F-69B5-44AD-B91D-D5A2CF51B30F}"/>
              </a:ext>
            </a:extLst>
          </p:cNvPr>
          <p:cNvCxnSpPr>
            <a:cxnSpLocks/>
            <a:stCxn id="18" idx="2"/>
            <a:endCxn id="19" idx="0"/>
          </p:cNvCxnSpPr>
          <p:nvPr/>
        </p:nvCxnSpPr>
        <p:spPr>
          <a:xfrm>
            <a:off x="2168589" y="2679060"/>
            <a:ext cx="0" cy="182786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9F91C44-E6A9-41E9-8E36-9E5FB51C0647}"/>
              </a:ext>
            </a:extLst>
          </p:cNvPr>
          <p:cNvCxnSpPr>
            <a:cxnSpLocks/>
          </p:cNvCxnSpPr>
          <p:nvPr/>
        </p:nvCxnSpPr>
        <p:spPr>
          <a:xfrm>
            <a:off x="4347981" y="629447"/>
            <a:ext cx="0" cy="280416"/>
          </a:xfrm>
          <a:prstGeom prst="line">
            <a:avLst/>
          </a:prstGeom>
          <a:ln w="19050">
            <a:solidFill>
              <a:schemeClr val="tx1"/>
            </a:solidFill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CAB4D972-A3A5-460B-90D0-092F83DE8A23}"/>
              </a:ext>
            </a:extLst>
          </p:cNvPr>
          <p:cNvSpPr/>
          <p:nvPr/>
        </p:nvSpPr>
        <p:spPr>
          <a:xfrm>
            <a:off x="3617272" y="1514383"/>
            <a:ext cx="2474703" cy="275028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Trebuchet MS" panose="020B0603020202020204" pitchFamily="34" charset="0"/>
              </a:rPr>
              <a:t>Feature generation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EF2FC44-3B69-483F-BB74-2E6E840270D7}"/>
              </a:ext>
            </a:extLst>
          </p:cNvPr>
          <p:cNvSpPr/>
          <p:nvPr/>
        </p:nvSpPr>
        <p:spPr>
          <a:xfrm>
            <a:off x="3617271" y="1822230"/>
            <a:ext cx="2478729" cy="94945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solidFill>
                <a:schemeClr val="tx1"/>
              </a:solidFill>
              <a:latin typeface="Trebuchet MS" panose="020B0603020202020204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32BD9ED-4A51-46A7-A93D-A372D4A5E73D}"/>
              </a:ext>
            </a:extLst>
          </p:cNvPr>
          <p:cNvSpPr/>
          <p:nvPr/>
        </p:nvSpPr>
        <p:spPr>
          <a:xfrm>
            <a:off x="3784754" y="1931905"/>
            <a:ext cx="2143764" cy="27365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Trebuchet MS" panose="020B0603020202020204" pitchFamily="34" charset="0"/>
              </a:rPr>
              <a:t>Normalization of prices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5C62D8D-1040-44A2-9057-6A885D2463BD}"/>
              </a:ext>
            </a:extLst>
          </p:cNvPr>
          <p:cNvSpPr/>
          <p:nvPr/>
        </p:nvSpPr>
        <p:spPr>
          <a:xfrm>
            <a:off x="3784754" y="2388350"/>
            <a:ext cx="2143764" cy="27365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Trebuchet MS" panose="020B0603020202020204" pitchFamily="34" charset="0"/>
              </a:rPr>
              <a:t>Technical indicators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0A09353-2DE8-4327-A506-9A241F6039E6}"/>
              </a:ext>
            </a:extLst>
          </p:cNvPr>
          <p:cNvCxnSpPr>
            <a:cxnSpLocks/>
          </p:cNvCxnSpPr>
          <p:nvPr/>
        </p:nvCxnSpPr>
        <p:spPr>
          <a:xfrm>
            <a:off x="2674728" y="629447"/>
            <a:ext cx="0" cy="280416"/>
          </a:xfrm>
          <a:prstGeom prst="line">
            <a:avLst/>
          </a:prstGeom>
          <a:ln w="19050">
            <a:solidFill>
              <a:schemeClr val="tx1"/>
            </a:solidFill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EEE0181-BE97-4E93-90DA-0AFB72F62B35}"/>
              </a:ext>
            </a:extLst>
          </p:cNvPr>
          <p:cNvCxnSpPr>
            <a:cxnSpLocks/>
            <a:stCxn id="13" idx="2"/>
            <a:endCxn id="15" idx="0"/>
          </p:cNvCxnSpPr>
          <p:nvPr/>
        </p:nvCxnSpPr>
        <p:spPr>
          <a:xfrm>
            <a:off x="2168084" y="1275451"/>
            <a:ext cx="0" cy="238932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F579854-5270-48BF-BF7F-1243F9092191}"/>
              </a:ext>
            </a:extLst>
          </p:cNvPr>
          <p:cNvCxnSpPr>
            <a:cxnSpLocks/>
          </p:cNvCxnSpPr>
          <p:nvPr/>
        </p:nvCxnSpPr>
        <p:spPr>
          <a:xfrm>
            <a:off x="4854625" y="1275451"/>
            <a:ext cx="0" cy="238932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0E3C6032-E6FC-44AB-A9CA-6E196275BEAD}"/>
              </a:ext>
            </a:extLst>
          </p:cNvPr>
          <p:cNvSpPr/>
          <p:nvPr/>
        </p:nvSpPr>
        <p:spPr>
          <a:xfrm>
            <a:off x="927715" y="4624429"/>
            <a:ext cx="2478729" cy="36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Trebuchet MS" panose="020B0603020202020204" pitchFamily="34" charset="0"/>
              </a:rPr>
              <a:t>Data processing for ML model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24F49FB-B4D4-4E58-9170-B0813D3FFCF9}"/>
              </a:ext>
            </a:extLst>
          </p:cNvPr>
          <p:cNvSpPr/>
          <p:nvPr/>
        </p:nvSpPr>
        <p:spPr>
          <a:xfrm>
            <a:off x="3616264" y="4624429"/>
            <a:ext cx="2478729" cy="36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Trebuchet MS" panose="020B0603020202020204" pitchFamily="34" charset="0"/>
              </a:rPr>
              <a:t>Data processing for sequence model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36B2E6E-1C1B-49EB-885E-07C4385EAB0B}"/>
              </a:ext>
            </a:extLst>
          </p:cNvPr>
          <p:cNvSpPr/>
          <p:nvPr/>
        </p:nvSpPr>
        <p:spPr>
          <a:xfrm>
            <a:off x="2347156" y="3860805"/>
            <a:ext cx="2328398" cy="432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Trebuchet MS" panose="020B0603020202020204" pitchFamily="34" charset="0"/>
              </a:rPr>
              <a:t>Merge news and price data of selected companies to a dataset</a:t>
            </a:r>
          </a:p>
        </p:txBody>
      </p: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82AB74BA-A481-4EEA-AAD8-9BF646A7FFD3}"/>
              </a:ext>
            </a:extLst>
          </p:cNvPr>
          <p:cNvCxnSpPr>
            <a:cxnSpLocks/>
            <a:stCxn id="16" idx="2"/>
            <a:endCxn id="32" idx="1"/>
          </p:cNvCxnSpPr>
          <p:nvPr/>
        </p:nvCxnSpPr>
        <p:spPr>
          <a:xfrm rot="16200000" flipH="1">
            <a:off x="2072654" y="3802302"/>
            <a:ext cx="370437" cy="178567"/>
          </a:xfrm>
          <a:prstGeom prst="bentConnector2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54A39F1C-C65C-42C1-8806-9C3A2D9A49CD}"/>
              </a:ext>
            </a:extLst>
          </p:cNvPr>
          <p:cNvCxnSpPr>
            <a:cxnSpLocks/>
            <a:stCxn id="24" idx="2"/>
            <a:endCxn id="32" idx="3"/>
          </p:cNvCxnSpPr>
          <p:nvPr/>
        </p:nvCxnSpPr>
        <p:spPr>
          <a:xfrm rot="5400000">
            <a:off x="4113534" y="3333703"/>
            <a:ext cx="1305122" cy="181083"/>
          </a:xfrm>
          <a:prstGeom prst="bentConnector2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4AA52C45-271D-4C5D-BA2F-D7C00659931C}"/>
              </a:ext>
            </a:extLst>
          </p:cNvPr>
          <p:cNvCxnSpPr>
            <a:cxnSpLocks/>
          </p:cNvCxnSpPr>
          <p:nvPr/>
        </p:nvCxnSpPr>
        <p:spPr>
          <a:xfrm>
            <a:off x="4347981" y="4298662"/>
            <a:ext cx="0" cy="324000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630D63D1-6058-47ED-8079-22BEBA03449D}"/>
              </a:ext>
            </a:extLst>
          </p:cNvPr>
          <p:cNvCxnSpPr>
            <a:cxnSpLocks/>
          </p:cNvCxnSpPr>
          <p:nvPr/>
        </p:nvCxnSpPr>
        <p:spPr>
          <a:xfrm>
            <a:off x="2674728" y="4298662"/>
            <a:ext cx="0" cy="324000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4F08ADDB-4D05-47B6-BC0D-B296E0FD45B9}"/>
              </a:ext>
            </a:extLst>
          </p:cNvPr>
          <p:cNvSpPr/>
          <p:nvPr/>
        </p:nvSpPr>
        <p:spPr>
          <a:xfrm>
            <a:off x="927715" y="6096889"/>
            <a:ext cx="2583638" cy="432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Trebuchet MS" panose="020B0603020202020204" pitchFamily="34" charset="0"/>
              </a:rPr>
              <a:t>Compare them using model evaluation and profitability metrics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EA20F35-6208-4960-91C0-52FA14FBB964}"/>
              </a:ext>
            </a:extLst>
          </p:cNvPr>
          <p:cNvSpPr/>
          <p:nvPr/>
        </p:nvSpPr>
        <p:spPr>
          <a:xfrm>
            <a:off x="3511355" y="6096889"/>
            <a:ext cx="2583638" cy="432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Trebuchet MS" panose="020B0603020202020204" pitchFamily="34" charset="0"/>
              </a:rPr>
              <a:t>Measure the impact of news features on model performance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7FCB868-89D7-4A34-8467-18F8B6279243}"/>
              </a:ext>
            </a:extLst>
          </p:cNvPr>
          <p:cNvSpPr/>
          <p:nvPr/>
        </p:nvSpPr>
        <p:spPr>
          <a:xfrm>
            <a:off x="929558" y="5821294"/>
            <a:ext cx="5163594" cy="27360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Trebuchet MS" panose="020B0603020202020204" pitchFamily="34" charset="0"/>
              </a:rPr>
              <a:t>Performance comparison on models with news features or not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4C231B1-02BF-4869-9C9B-20C456CAF813}"/>
              </a:ext>
            </a:extLst>
          </p:cNvPr>
          <p:cNvSpPr/>
          <p:nvPr/>
        </p:nvSpPr>
        <p:spPr>
          <a:xfrm>
            <a:off x="927715" y="5157829"/>
            <a:ext cx="2478729" cy="36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Trebuchet MS" panose="020B0603020202020204" pitchFamily="34" charset="0"/>
              </a:rPr>
              <a:t>Regression and Boosting models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13842EF-BCD9-4669-86B7-4F33EC3163D9}"/>
              </a:ext>
            </a:extLst>
          </p:cNvPr>
          <p:cNvSpPr/>
          <p:nvPr/>
        </p:nvSpPr>
        <p:spPr>
          <a:xfrm>
            <a:off x="3616264" y="5157829"/>
            <a:ext cx="2478729" cy="36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Trebuchet MS" panose="020B0603020202020204" pitchFamily="34" charset="0"/>
              </a:rPr>
              <a:t>LSTM Networks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476D793F-9BD0-428E-86FD-9B142A55A730}"/>
              </a:ext>
            </a:extLst>
          </p:cNvPr>
          <p:cNvCxnSpPr>
            <a:cxnSpLocks/>
            <a:stCxn id="30" idx="2"/>
            <a:endCxn id="40" idx="0"/>
          </p:cNvCxnSpPr>
          <p:nvPr/>
        </p:nvCxnSpPr>
        <p:spPr>
          <a:xfrm>
            <a:off x="2167079" y="4984429"/>
            <a:ext cx="0" cy="173400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9D871928-5F5B-40D7-8DAA-E7466C8F3A35}"/>
              </a:ext>
            </a:extLst>
          </p:cNvPr>
          <p:cNvCxnSpPr>
            <a:cxnSpLocks/>
            <a:stCxn id="31" idx="2"/>
            <a:endCxn id="41" idx="0"/>
          </p:cNvCxnSpPr>
          <p:nvPr/>
        </p:nvCxnSpPr>
        <p:spPr>
          <a:xfrm>
            <a:off x="4855629" y="4984429"/>
            <a:ext cx="0" cy="173400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6464DFDC-3A7E-4ADD-B5EA-589F4A85117C}"/>
              </a:ext>
            </a:extLst>
          </p:cNvPr>
          <p:cNvCxnSpPr>
            <a:cxnSpLocks/>
          </p:cNvCxnSpPr>
          <p:nvPr/>
        </p:nvCxnSpPr>
        <p:spPr>
          <a:xfrm>
            <a:off x="2167079" y="5517829"/>
            <a:ext cx="0" cy="324000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5631224-DF00-4443-880C-AEA7599157AD}"/>
              </a:ext>
            </a:extLst>
          </p:cNvPr>
          <p:cNvCxnSpPr>
            <a:cxnSpLocks/>
          </p:cNvCxnSpPr>
          <p:nvPr/>
        </p:nvCxnSpPr>
        <p:spPr>
          <a:xfrm>
            <a:off x="4855629" y="5517829"/>
            <a:ext cx="0" cy="324000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A11B3358-71B2-43EB-A618-B821374E8C56}"/>
              </a:ext>
            </a:extLst>
          </p:cNvPr>
          <p:cNvSpPr/>
          <p:nvPr/>
        </p:nvSpPr>
        <p:spPr>
          <a:xfrm>
            <a:off x="1096705" y="3312950"/>
            <a:ext cx="2143765" cy="27365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Trebuchet MS" panose="020B0603020202020204" pitchFamily="34" charset="0"/>
              </a:rPr>
              <a:t>Aggregate news by day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15CE34A8-6EEC-4FAF-A0D6-02F3F80ECC9E}"/>
              </a:ext>
            </a:extLst>
          </p:cNvPr>
          <p:cNvCxnSpPr>
            <a:cxnSpLocks/>
            <a:endCxn id="46" idx="0"/>
          </p:cNvCxnSpPr>
          <p:nvPr/>
        </p:nvCxnSpPr>
        <p:spPr>
          <a:xfrm>
            <a:off x="2168589" y="3130164"/>
            <a:ext cx="0" cy="182786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691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B9B315A-53D2-44C0-B84F-13012B95B68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C1A0AB29-6353-444E-BB39-9A7F9849A574}"/>
              </a:ext>
            </a:extLst>
          </p:cNvPr>
          <p:cNvSpPr/>
          <p:nvPr/>
        </p:nvSpPr>
        <p:spPr>
          <a:xfrm>
            <a:off x="3617272" y="1514383"/>
            <a:ext cx="2474703" cy="275028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Trebuchet MS" panose="020B0603020202020204" pitchFamily="34" charset="0"/>
              </a:rPr>
              <a:t>Feature generation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4552959B-2456-44B5-8FCC-7DB8F09B9759}"/>
              </a:ext>
            </a:extLst>
          </p:cNvPr>
          <p:cNvSpPr/>
          <p:nvPr/>
        </p:nvSpPr>
        <p:spPr>
          <a:xfrm>
            <a:off x="3784754" y="1931905"/>
            <a:ext cx="2143764" cy="273658"/>
          </a:xfrm>
          <a:prstGeom prst="rect">
            <a:avLst/>
          </a:prstGeom>
          <a:solidFill>
            <a:schemeClr val="tx2"/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Trebuchet MS" panose="020B0603020202020204" pitchFamily="34" charset="0"/>
              </a:rPr>
              <a:t>Normalization of prices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09122D22-8A3F-4A21-9761-1D1C3420ED8B}"/>
              </a:ext>
            </a:extLst>
          </p:cNvPr>
          <p:cNvSpPr/>
          <p:nvPr/>
        </p:nvSpPr>
        <p:spPr>
          <a:xfrm>
            <a:off x="3784754" y="2388350"/>
            <a:ext cx="2143764" cy="27365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Trebuchet MS" panose="020B0603020202020204" pitchFamily="34" charset="0"/>
              </a:rPr>
              <a:t>Technical indicators</a:t>
            </a:r>
          </a:p>
        </p:txBody>
      </p:sp>
      <p:sp>
        <p:nvSpPr>
          <p:cNvPr id="69" name="Title 68">
            <a:extLst>
              <a:ext uri="{FF2B5EF4-FFF2-40B4-BE49-F238E27FC236}">
                <a16:creationId xmlns:a16="http://schemas.microsoft.com/office/drawing/2014/main" id="{58402982-692D-4128-829C-1388BBC80A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404813"/>
            <a:ext cx="5472113" cy="7207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solidFill>
                  <a:schemeClr val="tx2"/>
                </a:solidFill>
              </a:rPr>
              <a:t>Normalization means a percent diff between N days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D9410A55-9835-4BC8-8758-E6B70F663159}"/>
              </a:ext>
            </a:extLst>
          </p:cNvPr>
          <p:cNvSpPr/>
          <p:nvPr/>
        </p:nvSpPr>
        <p:spPr>
          <a:xfrm>
            <a:off x="6096000" y="1460948"/>
            <a:ext cx="4199229" cy="5415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Prices are normalized by calculating price change within </a:t>
            </a:r>
            <a:r>
              <a:rPr lang="en-US" b="1" i="1" dirty="0">
                <a:solidFill>
                  <a:schemeClr val="tx1"/>
                </a:solidFill>
              </a:rPr>
              <a:t>N</a:t>
            </a:r>
            <a:r>
              <a:rPr lang="en-US" dirty="0">
                <a:solidFill>
                  <a:schemeClr val="tx1"/>
                </a:solidFill>
              </a:rPr>
              <a:t> days interval</a:t>
            </a:r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6170E2FA-75DC-4E48-B26B-CD83F6293D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734323"/>
            <a:ext cx="3100945" cy="3495084"/>
          </a:xfrm>
          <a:prstGeom prst="rect">
            <a:avLst/>
          </a:prstGeom>
        </p:spPr>
      </p:pic>
      <p:sp>
        <p:nvSpPr>
          <p:cNvPr id="72" name="Rectangle 71">
            <a:extLst>
              <a:ext uri="{FF2B5EF4-FFF2-40B4-BE49-F238E27FC236}">
                <a16:creationId xmlns:a16="http://schemas.microsoft.com/office/drawing/2014/main" id="{22C7431C-7164-45B3-9193-FADBEB02AA68}"/>
              </a:ext>
            </a:extLst>
          </p:cNvPr>
          <p:cNvSpPr/>
          <p:nvPr/>
        </p:nvSpPr>
        <p:spPr>
          <a:xfrm>
            <a:off x="6096000" y="2100140"/>
            <a:ext cx="4199229" cy="5415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We chose </a:t>
            </a:r>
            <a:r>
              <a:rPr lang="en-US" b="1" i="1" dirty="0">
                <a:solidFill>
                  <a:schemeClr val="tx1"/>
                </a:solidFill>
              </a:rPr>
              <a:t>N</a:t>
            </a:r>
            <a:r>
              <a:rPr lang="en-US" dirty="0">
                <a:solidFill>
                  <a:schemeClr val="tx1"/>
                </a:solidFill>
              </a:rPr>
              <a:t> as 5 days</a:t>
            </a:r>
          </a:p>
        </p:txBody>
      </p:sp>
    </p:spTree>
    <p:extLst>
      <p:ext uri="{BB962C8B-B14F-4D97-AF65-F5344CB8AC3E}">
        <p14:creationId xmlns:p14="http://schemas.microsoft.com/office/powerpoint/2010/main" val="22437537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917B1CC-55DE-40E2-A3AE-E58BF7F613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405000"/>
            <a:ext cx="5472000" cy="720000"/>
          </a:xfrm>
        </p:spPr>
        <p:txBody>
          <a:bodyPr/>
          <a:lstStyle/>
          <a:p>
            <a:r>
              <a:rPr lang="en-US" dirty="0"/>
              <a:t>We chose 3 technical indicators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B9B315A-53D2-44C0-B84F-13012B95B68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30A2E78-322D-4DFC-B3DC-844390933A86}"/>
              </a:ext>
            </a:extLst>
          </p:cNvPr>
          <p:cNvSpPr/>
          <p:nvPr/>
        </p:nvSpPr>
        <p:spPr>
          <a:xfrm>
            <a:off x="3617272" y="1514383"/>
            <a:ext cx="2474703" cy="275028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Trebuchet MS" panose="020B0603020202020204" pitchFamily="34" charset="0"/>
              </a:rPr>
              <a:t>Feature generation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73A17EC-62A8-4222-98FD-102F172E1806}"/>
              </a:ext>
            </a:extLst>
          </p:cNvPr>
          <p:cNvSpPr/>
          <p:nvPr/>
        </p:nvSpPr>
        <p:spPr>
          <a:xfrm>
            <a:off x="3784754" y="1931905"/>
            <a:ext cx="2143764" cy="27365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Trebuchet MS" panose="020B0603020202020204" pitchFamily="34" charset="0"/>
              </a:rPr>
              <a:t>Normalization of prices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4A743E7-46E5-4738-AD57-58CDB6BDE9AD}"/>
              </a:ext>
            </a:extLst>
          </p:cNvPr>
          <p:cNvSpPr/>
          <p:nvPr/>
        </p:nvSpPr>
        <p:spPr>
          <a:xfrm>
            <a:off x="3784754" y="2388350"/>
            <a:ext cx="2143764" cy="273658"/>
          </a:xfrm>
          <a:prstGeom prst="rect">
            <a:avLst/>
          </a:prstGeom>
          <a:solidFill>
            <a:schemeClr val="tx2"/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Trebuchet MS" panose="020B0603020202020204" pitchFamily="34" charset="0"/>
              </a:rPr>
              <a:t>Technical indicators</a:t>
            </a:r>
          </a:p>
        </p:txBody>
      </p:sp>
      <p:pic>
        <p:nvPicPr>
          <p:cNvPr id="9" name="Picture 2" descr="Image result for technical indicators">
            <a:extLst>
              <a:ext uri="{FF2B5EF4-FFF2-40B4-BE49-F238E27FC236}">
                <a16:creationId xmlns:a16="http://schemas.microsoft.com/office/drawing/2014/main" id="{60256C94-00D6-425B-8072-04DE29B033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8456" y="2898297"/>
            <a:ext cx="3944072" cy="360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BFB4075-2B62-4695-B657-F46183E0F558}"/>
              </a:ext>
            </a:extLst>
          </p:cNvPr>
          <p:cNvSpPr/>
          <p:nvPr/>
        </p:nvSpPr>
        <p:spPr>
          <a:xfrm>
            <a:off x="6364625" y="1976295"/>
            <a:ext cx="2607170" cy="1042114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Trebuchet MS" panose="020B0603020202020204" pitchFamily="34" charset="0"/>
              </a:rPr>
              <a:t>Stochastic oscillator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Trebuchet MS" panose="020B0603020202020204" pitchFamily="34" charset="0"/>
              </a:rPr>
              <a:t>RSI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Trebuchet MS" panose="020B0603020202020204" pitchFamily="34" charset="0"/>
              </a:rPr>
              <a:t>MACD</a:t>
            </a:r>
          </a:p>
        </p:txBody>
      </p:sp>
    </p:spTree>
    <p:extLst>
      <p:ext uri="{BB962C8B-B14F-4D97-AF65-F5344CB8AC3E}">
        <p14:creationId xmlns:p14="http://schemas.microsoft.com/office/powerpoint/2010/main" val="28487318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917B1CC-55DE-40E2-A3AE-E58BF7F613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405000"/>
            <a:ext cx="5472000" cy="720000"/>
          </a:xfrm>
        </p:spPr>
        <p:txBody>
          <a:bodyPr/>
          <a:lstStyle/>
          <a:p>
            <a:r>
              <a:rPr lang="en-US" dirty="0"/>
              <a:t>Merged data contains prices, news, technical indicators for each day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B9B315A-53D2-44C0-B84F-13012B95B68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B1F7906-F941-4D97-8F98-D88464577132}"/>
              </a:ext>
            </a:extLst>
          </p:cNvPr>
          <p:cNvSpPr/>
          <p:nvPr/>
        </p:nvSpPr>
        <p:spPr>
          <a:xfrm rot="16200000">
            <a:off x="-5538" y="680842"/>
            <a:ext cx="1258887" cy="275028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200" b="1" i="1" dirty="0">
                <a:solidFill>
                  <a:schemeClr val="tx1"/>
                </a:solidFill>
                <a:latin typeface="Trebuchet MS" panose="020B0603020202020204" pitchFamily="34" charset="0"/>
              </a:rPr>
              <a:t>Data Collection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EBFBCA8-8031-4E56-BC0E-40215DBD985A}"/>
              </a:ext>
            </a:extLst>
          </p:cNvPr>
          <p:cNvCxnSpPr/>
          <p:nvPr/>
        </p:nvCxnSpPr>
        <p:spPr>
          <a:xfrm rot="16200000">
            <a:off x="142168" y="810735"/>
            <a:ext cx="1243647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4C18F30A-6D9A-46FB-B672-7D0821EE0E79}"/>
              </a:ext>
            </a:extLst>
          </p:cNvPr>
          <p:cNvSpPr/>
          <p:nvPr/>
        </p:nvSpPr>
        <p:spPr>
          <a:xfrm rot="16200000">
            <a:off x="-1075389" y="3151477"/>
            <a:ext cx="3398594" cy="275028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200" b="1" i="1" dirty="0">
                <a:solidFill>
                  <a:schemeClr val="tx1"/>
                </a:solidFill>
                <a:latin typeface="Trebuchet MS" panose="020B0603020202020204" pitchFamily="34" charset="0"/>
              </a:rPr>
              <a:t>Data processing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A0C1855-AC38-4451-B81C-27B3F04FF9B4}"/>
              </a:ext>
            </a:extLst>
          </p:cNvPr>
          <p:cNvCxnSpPr/>
          <p:nvPr/>
        </p:nvCxnSpPr>
        <p:spPr>
          <a:xfrm rot="16200000">
            <a:off x="-945967" y="3282663"/>
            <a:ext cx="3419921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955AB900-DE78-45D0-9CA0-385C72B1A799}"/>
              </a:ext>
            </a:extLst>
          </p:cNvPr>
          <p:cNvSpPr/>
          <p:nvPr/>
        </p:nvSpPr>
        <p:spPr>
          <a:xfrm rot="16200000">
            <a:off x="-72762" y="5724351"/>
            <a:ext cx="1393335" cy="275028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200" b="1" i="1" dirty="0">
                <a:solidFill>
                  <a:schemeClr val="tx1"/>
                </a:solidFill>
                <a:latin typeface="Trebuchet MS" panose="020B0603020202020204" pitchFamily="34" charset="0"/>
              </a:rPr>
              <a:t>Modelling and evaluation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FAFE231-5FD3-4C8C-A161-E4627AFFB570}"/>
              </a:ext>
            </a:extLst>
          </p:cNvPr>
          <p:cNvCxnSpPr/>
          <p:nvPr/>
        </p:nvCxnSpPr>
        <p:spPr>
          <a:xfrm rot="16200000">
            <a:off x="62952" y="5859271"/>
            <a:ext cx="1402079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B568472B-7595-4F76-B9A0-537F38E33CA5}"/>
              </a:ext>
            </a:extLst>
          </p:cNvPr>
          <p:cNvSpPr/>
          <p:nvPr/>
        </p:nvSpPr>
        <p:spPr>
          <a:xfrm>
            <a:off x="2305486" y="272323"/>
            <a:ext cx="2411735" cy="36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Trebuchet MS" panose="020B0603020202020204" pitchFamily="34" charset="0"/>
              </a:rPr>
              <a:t>Thomson Reuters Eikon API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1FDDF4F-6C55-48C9-979D-FE080BDE853B}"/>
              </a:ext>
            </a:extLst>
          </p:cNvPr>
          <p:cNvSpPr/>
          <p:nvPr/>
        </p:nvSpPr>
        <p:spPr>
          <a:xfrm>
            <a:off x="1253187" y="915451"/>
            <a:ext cx="1829793" cy="36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Trebuchet MS" panose="020B0603020202020204" pitchFamily="34" charset="0"/>
              </a:rPr>
              <a:t>News texts collector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08E7DF6-4D8B-4EC9-8FE1-4E500E3E1B15}"/>
              </a:ext>
            </a:extLst>
          </p:cNvPr>
          <p:cNvSpPr/>
          <p:nvPr/>
        </p:nvSpPr>
        <p:spPr>
          <a:xfrm>
            <a:off x="3939728" y="915451"/>
            <a:ext cx="1829793" cy="36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Trebuchet MS" panose="020B0603020202020204" pitchFamily="34" charset="0"/>
              </a:rPr>
              <a:t>Stock prices collector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64BD678-D1D6-4190-A3E1-2DC9C7761192}"/>
              </a:ext>
            </a:extLst>
          </p:cNvPr>
          <p:cNvSpPr/>
          <p:nvPr/>
        </p:nvSpPr>
        <p:spPr>
          <a:xfrm>
            <a:off x="930731" y="1514383"/>
            <a:ext cx="2474703" cy="275028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Trebuchet MS" panose="020B0603020202020204" pitchFamily="34" charset="0"/>
              </a:rPr>
              <a:t>News event-type Classification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0CAE857-F93A-44B8-98AB-06C72F7C4434}"/>
              </a:ext>
            </a:extLst>
          </p:cNvPr>
          <p:cNvSpPr/>
          <p:nvPr/>
        </p:nvSpPr>
        <p:spPr>
          <a:xfrm>
            <a:off x="929224" y="1822230"/>
            <a:ext cx="2478729" cy="188413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solidFill>
                <a:schemeClr val="tx1"/>
              </a:solidFill>
              <a:latin typeface="Trebuchet MS" panose="020B060302020202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CBA35DE-C355-4D8E-9FF6-E8EF93D9627B}"/>
              </a:ext>
            </a:extLst>
          </p:cNvPr>
          <p:cNvSpPr/>
          <p:nvPr/>
        </p:nvSpPr>
        <p:spPr>
          <a:xfrm>
            <a:off x="1096705" y="1948958"/>
            <a:ext cx="2143765" cy="27365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Trebuchet MS" panose="020B0603020202020204" pitchFamily="34" charset="0"/>
              </a:rPr>
              <a:t>Label a set of news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320DA97-4ADA-4F8A-8D9C-0B47C675AEDD}"/>
              </a:ext>
            </a:extLst>
          </p:cNvPr>
          <p:cNvSpPr/>
          <p:nvPr/>
        </p:nvSpPr>
        <p:spPr>
          <a:xfrm>
            <a:off x="1096705" y="2405402"/>
            <a:ext cx="2143765" cy="27365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Trebuchet MS" panose="020B0603020202020204" pitchFamily="34" charset="0"/>
              </a:rPr>
              <a:t>Fine-tune BERT model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279F0DF-812B-4268-ABC1-5E229DDF4224}"/>
              </a:ext>
            </a:extLst>
          </p:cNvPr>
          <p:cNvSpPr/>
          <p:nvPr/>
        </p:nvSpPr>
        <p:spPr>
          <a:xfrm>
            <a:off x="1096705" y="2861846"/>
            <a:ext cx="2143765" cy="27365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Trebuchet MS" panose="020B0603020202020204" pitchFamily="34" charset="0"/>
              </a:rPr>
              <a:t>Classify all news by BERT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3E0BF2C-E597-437A-9C1B-3711F083ACA9}"/>
              </a:ext>
            </a:extLst>
          </p:cNvPr>
          <p:cNvCxnSpPr>
            <a:cxnSpLocks/>
            <a:stCxn id="17" idx="2"/>
            <a:endCxn id="18" idx="0"/>
          </p:cNvCxnSpPr>
          <p:nvPr/>
        </p:nvCxnSpPr>
        <p:spPr>
          <a:xfrm>
            <a:off x="2168589" y="2222617"/>
            <a:ext cx="0" cy="182786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991DF09-4D6B-4BD2-AC07-4D686E8E5F17}"/>
              </a:ext>
            </a:extLst>
          </p:cNvPr>
          <p:cNvCxnSpPr>
            <a:cxnSpLocks/>
            <a:stCxn id="18" idx="2"/>
            <a:endCxn id="19" idx="0"/>
          </p:cNvCxnSpPr>
          <p:nvPr/>
        </p:nvCxnSpPr>
        <p:spPr>
          <a:xfrm>
            <a:off x="2168589" y="2679060"/>
            <a:ext cx="0" cy="182786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943425C-CFB7-45A5-9A8A-4E583D21967C}"/>
              </a:ext>
            </a:extLst>
          </p:cNvPr>
          <p:cNvCxnSpPr>
            <a:cxnSpLocks/>
          </p:cNvCxnSpPr>
          <p:nvPr/>
        </p:nvCxnSpPr>
        <p:spPr>
          <a:xfrm>
            <a:off x="4347981" y="629447"/>
            <a:ext cx="0" cy="280416"/>
          </a:xfrm>
          <a:prstGeom prst="line">
            <a:avLst/>
          </a:prstGeom>
          <a:ln w="19050">
            <a:solidFill>
              <a:schemeClr val="tx1"/>
            </a:solidFill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6A549F33-2839-4618-995C-12356831DE8A}"/>
              </a:ext>
            </a:extLst>
          </p:cNvPr>
          <p:cNvSpPr/>
          <p:nvPr/>
        </p:nvSpPr>
        <p:spPr>
          <a:xfrm>
            <a:off x="3617272" y="1514383"/>
            <a:ext cx="2474703" cy="275028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Trebuchet MS" panose="020B0603020202020204" pitchFamily="34" charset="0"/>
              </a:rPr>
              <a:t>Feature generation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5C4E662-9D5E-4D26-8ECC-012574D519A4}"/>
              </a:ext>
            </a:extLst>
          </p:cNvPr>
          <p:cNvSpPr/>
          <p:nvPr/>
        </p:nvSpPr>
        <p:spPr>
          <a:xfrm>
            <a:off x="3617271" y="1822230"/>
            <a:ext cx="2478729" cy="94945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solidFill>
                <a:schemeClr val="tx1"/>
              </a:solidFill>
              <a:latin typeface="Trebuchet MS" panose="020B0603020202020204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67EEA7B-5284-43A5-8B46-362A2D9AC118}"/>
              </a:ext>
            </a:extLst>
          </p:cNvPr>
          <p:cNvSpPr/>
          <p:nvPr/>
        </p:nvSpPr>
        <p:spPr>
          <a:xfrm>
            <a:off x="3784754" y="1931905"/>
            <a:ext cx="2143764" cy="27365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Trebuchet MS" panose="020B0603020202020204" pitchFamily="34" charset="0"/>
              </a:rPr>
              <a:t>Normalization of prices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3C5CBD5-CD5D-4C16-B829-71D4F2A5F2B2}"/>
              </a:ext>
            </a:extLst>
          </p:cNvPr>
          <p:cNvSpPr/>
          <p:nvPr/>
        </p:nvSpPr>
        <p:spPr>
          <a:xfrm>
            <a:off x="3784754" y="2388350"/>
            <a:ext cx="2143764" cy="27365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Trebuchet MS" panose="020B0603020202020204" pitchFamily="34" charset="0"/>
              </a:rPr>
              <a:t>Technical indicators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55567FE-9046-4107-9423-54502FD86396}"/>
              </a:ext>
            </a:extLst>
          </p:cNvPr>
          <p:cNvCxnSpPr>
            <a:cxnSpLocks/>
          </p:cNvCxnSpPr>
          <p:nvPr/>
        </p:nvCxnSpPr>
        <p:spPr>
          <a:xfrm>
            <a:off x="2674728" y="629447"/>
            <a:ext cx="0" cy="280416"/>
          </a:xfrm>
          <a:prstGeom prst="line">
            <a:avLst/>
          </a:prstGeom>
          <a:ln w="19050">
            <a:solidFill>
              <a:schemeClr val="tx1"/>
            </a:solidFill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349FC4CA-5178-4D61-AAEE-89A8020177DC}"/>
              </a:ext>
            </a:extLst>
          </p:cNvPr>
          <p:cNvCxnSpPr>
            <a:cxnSpLocks/>
            <a:stCxn id="13" idx="2"/>
            <a:endCxn id="15" idx="0"/>
          </p:cNvCxnSpPr>
          <p:nvPr/>
        </p:nvCxnSpPr>
        <p:spPr>
          <a:xfrm>
            <a:off x="2168084" y="1275451"/>
            <a:ext cx="0" cy="238932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D84A1CA-D88C-4D3E-BCB5-16FABCBED16D}"/>
              </a:ext>
            </a:extLst>
          </p:cNvPr>
          <p:cNvCxnSpPr>
            <a:cxnSpLocks/>
          </p:cNvCxnSpPr>
          <p:nvPr/>
        </p:nvCxnSpPr>
        <p:spPr>
          <a:xfrm>
            <a:off x="4854625" y="1275451"/>
            <a:ext cx="0" cy="238932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5E89D06C-3C37-4219-88DB-DADF828B41F5}"/>
              </a:ext>
            </a:extLst>
          </p:cNvPr>
          <p:cNvSpPr/>
          <p:nvPr/>
        </p:nvSpPr>
        <p:spPr>
          <a:xfrm>
            <a:off x="927715" y="4624429"/>
            <a:ext cx="2478729" cy="36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Trebuchet MS" panose="020B0603020202020204" pitchFamily="34" charset="0"/>
              </a:rPr>
              <a:t>Data processing for ML model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4FAB2A8-B3A4-44AB-8978-84496D19C648}"/>
              </a:ext>
            </a:extLst>
          </p:cNvPr>
          <p:cNvSpPr/>
          <p:nvPr/>
        </p:nvSpPr>
        <p:spPr>
          <a:xfrm>
            <a:off x="3616264" y="4624429"/>
            <a:ext cx="2478729" cy="36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Trebuchet MS" panose="020B0603020202020204" pitchFamily="34" charset="0"/>
              </a:rPr>
              <a:t>Data processing for sequence model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CBDC09D-02A0-47EF-B42C-8E0C32B16CCA}"/>
              </a:ext>
            </a:extLst>
          </p:cNvPr>
          <p:cNvSpPr/>
          <p:nvPr/>
        </p:nvSpPr>
        <p:spPr>
          <a:xfrm>
            <a:off x="2347156" y="3860805"/>
            <a:ext cx="2328398" cy="432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Trebuchet MS" panose="020B0603020202020204" pitchFamily="34" charset="0"/>
              </a:rPr>
              <a:t>Merge news and price data of selected companies to a dataset</a:t>
            </a:r>
          </a:p>
        </p:txBody>
      </p: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A6E0265A-EB7E-4E7E-BDAC-ACB7167577D7}"/>
              </a:ext>
            </a:extLst>
          </p:cNvPr>
          <p:cNvCxnSpPr>
            <a:cxnSpLocks/>
            <a:stCxn id="16" idx="2"/>
            <a:endCxn id="32" idx="1"/>
          </p:cNvCxnSpPr>
          <p:nvPr/>
        </p:nvCxnSpPr>
        <p:spPr>
          <a:xfrm rot="16200000" flipH="1">
            <a:off x="2072654" y="3802302"/>
            <a:ext cx="370437" cy="178567"/>
          </a:xfrm>
          <a:prstGeom prst="bentConnector2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A9D938A3-D0BA-441C-8F49-E6173FFD8C5B}"/>
              </a:ext>
            </a:extLst>
          </p:cNvPr>
          <p:cNvCxnSpPr>
            <a:cxnSpLocks/>
            <a:stCxn id="24" idx="2"/>
            <a:endCxn id="32" idx="3"/>
          </p:cNvCxnSpPr>
          <p:nvPr/>
        </p:nvCxnSpPr>
        <p:spPr>
          <a:xfrm rot="5400000">
            <a:off x="4113534" y="3333703"/>
            <a:ext cx="1305122" cy="181083"/>
          </a:xfrm>
          <a:prstGeom prst="bentConnector2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9F4A4CE4-B96E-4FA4-BB0A-6EF3F14286E1}"/>
              </a:ext>
            </a:extLst>
          </p:cNvPr>
          <p:cNvCxnSpPr>
            <a:cxnSpLocks/>
          </p:cNvCxnSpPr>
          <p:nvPr/>
        </p:nvCxnSpPr>
        <p:spPr>
          <a:xfrm>
            <a:off x="4347981" y="4298662"/>
            <a:ext cx="0" cy="324000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90994B20-9EEF-422A-A762-7F26A15CF284}"/>
              </a:ext>
            </a:extLst>
          </p:cNvPr>
          <p:cNvCxnSpPr>
            <a:cxnSpLocks/>
          </p:cNvCxnSpPr>
          <p:nvPr/>
        </p:nvCxnSpPr>
        <p:spPr>
          <a:xfrm>
            <a:off x="2674728" y="4298662"/>
            <a:ext cx="0" cy="324000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0B5BC2BF-571D-49C3-AB68-5C8A8A5D442C}"/>
              </a:ext>
            </a:extLst>
          </p:cNvPr>
          <p:cNvSpPr/>
          <p:nvPr/>
        </p:nvSpPr>
        <p:spPr>
          <a:xfrm>
            <a:off x="927715" y="6096889"/>
            <a:ext cx="2583638" cy="432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Trebuchet MS" panose="020B0603020202020204" pitchFamily="34" charset="0"/>
              </a:rPr>
              <a:t>Compare them using model evaluation and profitability metrics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D1F268D-F7E3-470B-A9E6-87A5F9B96CDA}"/>
              </a:ext>
            </a:extLst>
          </p:cNvPr>
          <p:cNvSpPr/>
          <p:nvPr/>
        </p:nvSpPr>
        <p:spPr>
          <a:xfrm>
            <a:off x="3511355" y="6096889"/>
            <a:ext cx="2583638" cy="432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Trebuchet MS" panose="020B0603020202020204" pitchFamily="34" charset="0"/>
              </a:rPr>
              <a:t>Measure the impact of news features on model performance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82AED54-B6ED-4E07-AD27-33C7FA9017B1}"/>
              </a:ext>
            </a:extLst>
          </p:cNvPr>
          <p:cNvSpPr/>
          <p:nvPr/>
        </p:nvSpPr>
        <p:spPr>
          <a:xfrm>
            <a:off x="929558" y="5821294"/>
            <a:ext cx="5163594" cy="27360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Trebuchet MS" panose="020B0603020202020204" pitchFamily="34" charset="0"/>
              </a:rPr>
              <a:t>Performance comparison on models with news features or not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56B0CDBA-1F7E-487A-A323-5A1FDEA1E478}"/>
              </a:ext>
            </a:extLst>
          </p:cNvPr>
          <p:cNvSpPr/>
          <p:nvPr/>
        </p:nvSpPr>
        <p:spPr>
          <a:xfrm>
            <a:off x="927715" y="5157829"/>
            <a:ext cx="2478729" cy="36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Trebuchet MS" panose="020B0603020202020204" pitchFamily="34" charset="0"/>
              </a:rPr>
              <a:t>Regression and Boosting models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997DFE67-65CD-4407-9D78-42E9D2BAE2A3}"/>
              </a:ext>
            </a:extLst>
          </p:cNvPr>
          <p:cNvSpPr/>
          <p:nvPr/>
        </p:nvSpPr>
        <p:spPr>
          <a:xfrm>
            <a:off x="3616264" y="5157829"/>
            <a:ext cx="2478729" cy="36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Trebuchet MS" panose="020B0603020202020204" pitchFamily="34" charset="0"/>
              </a:rPr>
              <a:t>LSTM Networks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379E40FF-CFA4-4E6D-B48A-8D110B486EF8}"/>
              </a:ext>
            </a:extLst>
          </p:cNvPr>
          <p:cNvCxnSpPr>
            <a:cxnSpLocks/>
            <a:stCxn id="30" idx="2"/>
            <a:endCxn id="40" idx="0"/>
          </p:cNvCxnSpPr>
          <p:nvPr/>
        </p:nvCxnSpPr>
        <p:spPr>
          <a:xfrm>
            <a:off x="2167079" y="4984429"/>
            <a:ext cx="0" cy="173400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A592FB84-5B9F-4C69-9860-00C7142E52E7}"/>
              </a:ext>
            </a:extLst>
          </p:cNvPr>
          <p:cNvCxnSpPr>
            <a:cxnSpLocks/>
            <a:stCxn id="31" idx="2"/>
            <a:endCxn id="41" idx="0"/>
          </p:cNvCxnSpPr>
          <p:nvPr/>
        </p:nvCxnSpPr>
        <p:spPr>
          <a:xfrm>
            <a:off x="4855629" y="4984429"/>
            <a:ext cx="0" cy="173400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66D9C590-F209-41E8-817C-806A7F0C784A}"/>
              </a:ext>
            </a:extLst>
          </p:cNvPr>
          <p:cNvCxnSpPr>
            <a:cxnSpLocks/>
          </p:cNvCxnSpPr>
          <p:nvPr/>
        </p:nvCxnSpPr>
        <p:spPr>
          <a:xfrm>
            <a:off x="2167079" y="5517829"/>
            <a:ext cx="0" cy="324000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2DC9512-07FE-492B-8FBE-15F1FE654E4E}"/>
              </a:ext>
            </a:extLst>
          </p:cNvPr>
          <p:cNvCxnSpPr>
            <a:cxnSpLocks/>
          </p:cNvCxnSpPr>
          <p:nvPr/>
        </p:nvCxnSpPr>
        <p:spPr>
          <a:xfrm>
            <a:off x="4855629" y="5517829"/>
            <a:ext cx="0" cy="324000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3A591F73-C5A2-42F6-87F1-913EF880C24B}"/>
              </a:ext>
            </a:extLst>
          </p:cNvPr>
          <p:cNvSpPr/>
          <p:nvPr/>
        </p:nvSpPr>
        <p:spPr>
          <a:xfrm>
            <a:off x="1096705" y="3312950"/>
            <a:ext cx="2143765" cy="27365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Trebuchet MS" panose="020B0603020202020204" pitchFamily="34" charset="0"/>
              </a:rPr>
              <a:t>Aggregate news by day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071B683D-71AD-4638-B165-B03C6A284ABF}"/>
              </a:ext>
            </a:extLst>
          </p:cNvPr>
          <p:cNvCxnSpPr>
            <a:cxnSpLocks/>
            <a:endCxn id="46" idx="0"/>
          </p:cNvCxnSpPr>
          <p:nvPr/>
        </p:nvCxnSpPr>
        <p:spPr>
          <a:xfrm>
            <a:off x="2168589" y="3130164"/>
            <a:ext cx="0" cy="182786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F3048C3A-C79E-43FB-BB51-4B4A26AC0FE2}"/>
              </a:ext>
            </a:extLst>
          </p:cNvPr>
          <p:cNvSpPr/>
          <p:nvPr/>
        </p:nvSpPr>
        <p:spPr>
          <a:xfrm>
            <a:off x="6364624" y="1976295"/>
            <a:ext cx="4339887" cy="1042114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Trebuchet MS" panose="020B0603020202020204" pitchFamily="34" charset="0"/>
              </a:rPr>
              <a:t>There are already in merged dataset</a:t>
            </a:r>
            <a:r>
              <a:rPr lang="ru-RU" dirty="0">
                <a:solidFill>
                  <a:schemeClr val="tx1"/>
                </a:solidFill>
                <a:latin typeface="Trebuchet MS" panose="020B0603020202020204" pitchFamily="34" charset="0"/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Trebuchet MS" panose="020B0603020202020204" pitchFamily="34" charset="0"/>
              </a:rPr>
              <a:t>Prices</a:t>
            </a:r>
            <a:endParaRPr lang="ru-RU" dirty="0">
              <a:solidFill>
                <a:schemeClr val="tx1"/>
              </a:solidFill>
              <a:latin typeface="Trebuchet MS" panose="020B0603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Trebuchet MS" panose="020B0603020202020204" pitchFamily="34" charset="0"/>
              </a:rPr>
              <a:t>Technical indicators</a:t>
            </a:r>
            <a:endParaRPr lang="ru-RU" dirty="0">
              <a:solidFill>
                <a:schemeClr val="tx1"/>
              </a:solidFill>
              <a:latin typeface="Trebuchet MS" panose="020B0603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Trebuchet MS" panose="020B0603020202020204" pitchFamily="34" charset="0"/>
              </a:rPr>
              <a:t>News event types features</a:t>
            </a:r>
          </a:p>
        </p:txBody>
      </p:sp>
    </p:spTree>
    <p:extLst>
      <p:ext uri="{BB962C8B-B14F-4D97-AF65-F5344CB8AC3E}">
        <p14:creationId xmlns:p14="http://schemas.microsoft.com/office/powerpoint/2010/main" val="21786979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917B1CC-55DE-40E2-A3AE-E58BF7F613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405000"/>
            <a:ext cx="5472000" cy="720000"/>
          </a:xfrm>
        </p:spPr>
        <p:txBody>
          <a:bodyPr anchor="ctr"/>
          <a:lstStyle/>
          <a:p>
            <a:r>
              <a:rPr lang="en-US" sz="2800" dirty="0"/>
              <a:t>Data for LSTM models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B9B315A-53D2-44C0-B84F-13012B95B68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5D320EC-4FD9-4D4F-985E-D2DAE893F0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5318555"/>
              </p:ext>
            </p:extLst>
          </p:nvPr>
        </p:nvGraphicFramePr>
        <p:xfrm>
          <a:off x="6096000" y="1268413"/>
          <a:ext cx="5761038" cy="3384000"/>
        </p:xfrm>
        <a:graphic>
          <a:graphicData uri="http://schemas.openxmlformats.org/drawingml/2006/table">
            <a:tbl>
              <a:tblPr firstRow="1" firstCol="1" bandRow="1"/>
              <a:tblGrid>
                <a:gridCol w="1548567">
                  <a:extLst>
                    <a:ext uri="{9D8B030D-6E8A-4147-A177-3AD203B41FA5}">
                      <a16:colId xmlns:a16="http://schemas.microsoft.com/office/drawing/2014/main" val="174652634"/>
                    </a:ext>
                  </a:extLst>
                </a:gridCol>
                <a:gridCol w="821524">
                  <a:extLst>
                    <a:ext uri="{9D8B030D-6E8A-4147-A177-3AD203B41FA5}">
                      <a16:colId xmlns:a16="http://schemas.microsoft.com/office/drawing/2014/main" val="290036145"/>
                    </a:ext>
                  </a:extLst>
                </a:gridCol>
                <a:gridCol w="821524">
                  <a:extLst>
                    <a:ext uri="{9D8B030D-6E8A-4147-A177-3AD203B41FA5}">
                      <a16:colId xmlns:a16="http://schemas.microsoft.com/office/drawing/2014/main" val="1128474199"/>
                    </a:ext>
                  </a:extLst>
                </a:gridCol>
                <a:gridCol w="2569423">
                  <a:extLst>
                    <a:ext uri="{9D8B030D-6E8A-4147-A177-3AD203B41FA5}">
                      <a16:colId xmlns:a16="http://schemas.microsoft.com/office/drawing/2014/main" val="3497975175"/>
                    </a:ext>
                  </a:extLst>
                </a:gridCol>
              </a:tblGrid>
              <a:tr h="360000">
                <a:tc gridSpan="4">
                  <a:txBody>
                    <a:bodyPr/>
                    <a:lstStyle/>
                    <a:p>
                      <a:pPr indent="0" algn="l">
                        <a:lnSpc>
                          <a:spcPct val="150000"/>
                        </a:lnSpc>
                      </a:pPr>
                      <a:r>
                        <a:rPr lang="en-US" sz="1200" b="1" dirty="0">
                          <a:effectLst/>
                          <a:latin typeface="+mj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Table 5</a:t>
                      </a:r>
                      <a:r>
                        <a:rPr lang="en-US" sz="1200" b="1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. Features for training sequence deep learning models.</a:t>
                      </a:r>
                      <a:endParaRPr lang="en-US" sz="1200" dirty="0">
                        <a:effectLst/>
                        <a:latin typeface="+mj-lt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25" marR="6852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1470510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200" dirty="0">
                          <a:effectLst/>
                          <a:latin typeface="+mj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Time series</a:t>
                      </a:r>
                    </a:p>
                  </a:txBody>
                  <a:tcPr marL="68525" marR="68525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200">
                          <a:effectLst/>
                          <a:latin typeface="+mj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Number of time series</a:t>
                      </a:r>
                    </a:p>
                  </a:txBody>
                  <a:tcPr marL="68525" marR="68525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200">
                          <a:effectLst/>
                          <a:latin typeface="+mj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Number of periods</a:t>
                      </a:r>
                    </a:p>
                  </a:txBody>
                  <a:tcPr marL="68525" marR="68525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200" dirty="0">
                          <a:effectLst/>
                          <a:latin typeface="+mj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Meaning of the value</a:t>
                      </a:r>
                    </a:p>
                  </a:txBody>
                  <a:tcPr marL="68525" marR="68525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8623075"/>
                  </a:ext>
                </a:extLst>
              </a:tr>
              <a:tr h="648000"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200">
                          <a:effectLst/>
                          <a:latin typeface="+mj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Open, close, min, max price changes</a:t>
                      </a:r>
                    </a:p>
                  </a:txBody>
                  <a:tcPr marL="68525" marR="68525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200" dirty="0">
                          <a:effectLst/>
                          <a:latin typeface="+mj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68525" marR="68525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200" dirty="0">
                          <a:effectLst/>
                          <a:latin typeface="+mj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30</a:t>
                      </a:r>
                    </a:p>
                  </a:txBody>
                  <a:tcPr marL="68525" marR="68525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200" dirty="0">
                          <a:effectLst/>
                          <a:latin typeface="+mj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Price change with a window of n-days in percentage format</a:t>
                      </a:r>
                    </a:p>
                  </a:txBody>
                  <a:tcPr marL="68525" marR="68525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24986443"/>
                  </a:ext>
                </a:extLst>
              </a:tr>
              <a:tr h="648000"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200" dirty="0">
                          <a:effectLst/>
                          <a:latin typeface="+mj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Technical indicators: stochastic, RSI, MACD</a:t>
                      </a:r>
                    </a:p>
                  </a:txBody>
                  <a:tcPr marL="68525" marR="6852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200" dirty="0">
                          <a:effectLst/>
                          <a:latin typeface="+mj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68525" marR="6852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200" dirty="0">
                          <a:effectLst/>
                          <a:latin typeface="+mj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30</a:t>
                      </a:r>
                    </a:p>
                  </a:txBody>
                  <a:tcPr marL="68525" marR="6852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200" dirty="0">
                          <a:effectLst/>
                          <a:latin typeface="+mj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The value of technical indicator in that day</a:t>
                      </a:r>
                    </a:p>
                  </a:txBody>
                  <a:tcPr marL="68525" marR="6852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6038698"/>
                  </a:ext>
                </a:extLst>
              </a:tr>
              <a:tr h="648000"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200" dirty="0">
                          <a:effectLst/>
                          <a:latin typeface="+mj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News event types</a:t>
                      </a:r>
                    </a:p>
                  </a:txBody>
                  <a:tcPr marL="68525" marR="6852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200">
                          <a:effectLst/>
                          <a:latin typeface="+mj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18</a:t>
                      </a:r>
                    </a:p>
                  </a:txBody>
                  <a:tcPr marL="68525" marR="6852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200" dirty="0">
                          <a:effectLst/>
                          <a:latin typeface="+mj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30</a:t>
                      </a:r>
                    </a:p>
                  </a:txBody>
                  <a:tcPr marL="68525" marR="6852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200" dirty="0">
                          <a:effectLst/>
                          <a:latin typeface="+mj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The sum of news of selected event type for last 5 days </a:t>
                      </a:r>
                    </a:p>
                  </a:txBody>
                  <a:tcPr marL="68525" marR="6852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09957848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indent="0" algn="l">
                        <a:lnSpc>
                          <a:spcPct val="150000"/>
                        </a:lnSpc>
                      </a:pPr>
                      <a:r>
                        <a:rPr lang="en-US" sz="1200" dirty="0">
                          <a:effectLst/>
                          <a:latin typeface="+mj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68525" marR="68525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en-US" sz="1200" b="1">
                          <a:effectLst/>
                          <a:latin typeface="+mj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25</a:t>
                      </a:r>
                      <a:endParaRPr lang="en-US" sz="1200">
                        <a:effectLst/>
                        <a:latin typeface="+mj-lt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25" marR="68525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en-US" sz="1200" b="1" dirty="0">
                          <a:effectLst/>
                          <a:latin typeface="+mj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30</a:t>
                      </a:r>
                      <a:endParaRPr lang="en-US" sz="1200" dirty="0">
                        <a:effectLst/>
                        <a:latin typeface="+mj-lt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25" marR="68525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50000"/>
                        </a:lnSpc>
                      </a:pPr>
                      <a:r>
                        <a:rPr lang="en-US" sz="1200" b="1" dirty="0">
                          <a:effectLst/>
                          <a:latin typeface="+mj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An observation is a </a:t>
                      </a:r>
                      <a:r>
                        <a:rPr lang="en-US" sz="1200" b="1" dirty="0">
                          <a:solidFill>
                            <a:schemeClr val="tx2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25x30 array</a:t>
                      </a:r>
                      <a:endParaRPr lang="en-US" sz="1200" dirty="0">
                        <a:solidFill>
                          <a:schemeClr val="tx2"/>
                        </a:solidFill>
                        <a:effectLst/>
                        <a:latin typeface="+mj-lt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25" marR="68525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47054804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E652E477-5914-4506-AA1E-D47B1B5362E2}"/>
              </a:ext>
            </a:extLst>
          </p:cNvPr>
          <p:cNvSpPr/>
          <p:nvPr/>
        </p:nvSpPr>
        <p:spPr>
          <a:xfrm rot="16200000">
            <a:off x="-72762" y="5724351"/>
            <a:ext cx="1393335" cy="275028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200" b="1" i="1" dirty="0">
                <a:solidFill>
                  <a:schemeClr val="tx1"/>
                </a:solidFill>
                <a:latin typeface="Trebuchet MS" panose="020B0603020202020204" pitchFamily="34" charset="0"/>
              </a:rPr>
              <a:t>Modelling and evaluation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1C734F2-DAF9-4B4E-95BF-D853C10B6532}"/>
              </a:ext>
            </a:extLst>
          </p:cNvPr>
          <p:cNvCxnSpPr/>
          <p:nvPr/>
        </p:nvCxnSpPr>
        <p:spPr>
          <a:xfrm rot="16200000">
            <a:off x="62952" y="5859271"/>
            <a:ext cx="1402079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7C5B601B-2C5F-46CB-ABF0-F5AD89AFC39B}"/>
              </a:ext>
            </a:extLst>
          </p:cNvPr>
          <p:cNvSpPr/>
          <p:nvPr/>
        </p:nvSpPr>
        <p:spPr>
          <a:xfrm>
            <a:off x="927715" y="4624429"/>
            <a:ext cx="2478729" cy="36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Trebuchet MS" panose="020B0603020202020204" pitchFamily="34" charset="0"/>
              </a:rPr>
              <a:t>Data processing for ML model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74FA03-03D1-4D55-8A54-1C98119C5BC6}"/>
              </a:ext>
            </a:extLst>
          </p:cNvPr>
          <p:cNvSpPr/>
          <p:nvPr/>
        </p:nvSpPr>
        <p:spPr>
          <a:xfrm>
            <a:off x="3616264" y="4624429"/>
            <a:ext cx="2478729" cy="360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Trebuchet MS" panose="020B0603020202020204" pitchFamily="34" charset="0"/>
              </a:rPr>
              <a:t>Data processing for sequence model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427A9C7-D245-49B8-86B5-5E5084A807A5}"/>
              </a:ext>
            </a:extLst>
          </p:cNvPr>
          <p:cNvSpPr/>
          <p:nvPr/>
        </p:nvSpPr>
        <p:spPr>
          <a:xfrm>
            <a:off x="2347156" y="3860805"/>
            <a:ext cx="2328398" cy="432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Trebuchet MS" panose="020B0603020202020204" pitchFamily="34" charset="0"/>
              </a:rPr>
              <a:t>Merge news and price data of selected companies to a dataset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3231A39-549C-4043-89C4-F3B55F80556D}"/>
              </a:ext>
            </a:extLst>
          </p:cNvPr>
          <p:cNvCxnSpPr>
            <a:cxnSpLocks/>
          </p:cNvCxnSpPr>
          <p:nvPr/>
        </p:nvCxnSpPr>
        <p:spPr>
          <a:xfrm>
            <a:off x="4347981" y="4298662"/>
            <a:ext cx="0" cy="324000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D44AB4D-A751-40B6-A0D6-6DDD8A85F37C}"/>
              </a:ext>
            </a:extLst>
          </p:cNvPr>
          <p:cNvCxnSpPr>
            <a:cxnSpLocks/>
          </p:cNvCxnSpPr>
          <p:nvPr/>
        </p:nvCxnSpPr>
        <p:spPr>
          <a:xfrm>
            <a:off x="2674728" y="4298662"/>
            <a:ext cx="0" cy="324000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825E243B-3603-4E01-8BC6-BB498B33906E}"/>
              </a:ext>
            </a:extLst>
          </p:cNvPr>
          <p:cNvSpPr/>
          <p:nvPr/>
        </p:nvSpPr>
        <p:spPr>
          <a:xfrm>
            <a:off x="927715" y="6096889"/>
            <a:ext cx="2583638" cy="432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Trebuchet MS" panose="020B0603020202020204" pitchFamily="34" charset="0"/>
              </a:rPr>
              <a:t>Compare them using model evaluation and profitability metrics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FBBC87A-F958-4883-81B4-C81A0964ADE4}"/>
              </a:ext>
            </a:extLst>
          </p:cNvPr>
          <p:cNvSpPr/>
          <p:nvPr/>
        </p:nvSpPr>
        <p:spPr>
          <a:xfrm>
            <a:off x="3511355" y="6096889"/>
            <a:ext cx="2583638" cy="432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Trebuchet MS" panose="020B0603020202020204" pitchFamily="34" charset="0"/>
              </a:rPr>
              <a:t>Measure the impact of news features on model performance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F9A87B9-C8B5-457E-8A54-2E2D208551C5}"/>
              </a:ext>
            </a:extLst>
          </p:cNvPr>
          <p:cNvSpPr/>
          <p:nvPr/>
        </p:nvSpPr>
        <p:spPr>
          <a:xfrm>
            <a:off x="929558" y="5821294"/>
            <a:ext cx="5163594" cy="27360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Trebuchet MS" panose="020B0603020202020204" pitchFamily="34" charset="0"/>
              </a:rPr>
              <a:t>Performance comparison on models with news features or not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84D8C1F-5B43-4554-B19B-AC4E970623CE}"/>
              </a:ext>
            </a:extLst>
          </p:cNvPr>
          <p:cNvSpPr/>
          <p:nvPr/>
        </p:nvSpPr>
        <p:spPr>
          <a:xfrm>
            <a:off x="927715" y="5157829"/>
            <a:ext cx="2478729" cy="36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Trebuchet MS" panose="020B0603020202020204" pitchFamily="34" charset="0"/>
              </a:rPr>
              <a:t>Regression and Boosting models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BF2FF57-A94A-4B54-AF01-D0A33B236524}"/>
              </a:ext>
            </a:extLst>
          </p:cNvPr>
          <p:cNvSpPr/>
          <p:nvPr/>
        </p:nvSpPr>
        <p:spPr>
          <a:xfrm>
            <a:off x="3616264" y="5157829"/>
            <a:ext cx="2478729" cy="36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Trebuchet MS" panose="020B0603020202020204" pitchFamily="34" charset="0"/>
              </a:rPr>
              <a:t>LSTM Networks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272A8D4-0D23-47F9-A4FE-7A737A910D18}"/>
              </a:ext>
            </a:extLst>
          </p:cNvPr>
          <p:cNvCxnSpPr>
            <a:cxnSpLocks/>
            <a:stCxn id="9" idx="2"/>
            <a:endCxn id="17" idx="0"/>
          </p:cNvCxnSpPr>
          <p:nvPr/>
        </p:nvCxnSpPr>
        <p:spPr>
          <a:xfrm>
            <a:off x="2167079" y="4984429"/>
            <a:ext cx="0" cy="173400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4877915-338F-4FB1-BDFA-B751020EC456}"/>
              </a:ext>
            </a:extLst>
          </p:cNvPr>
          <p:cNvCxnSpPr>
            <a:cxnSpLocks/>
            <a:stCxn id="10" idx="2"/>
            <a:endCxn id="18" idx="0"/>
          </p:cNvCxnSpPr>
          <p:nvPr/>
        </p:nvCxnSpPr>
        <p:spPr>
          <a:xfrm>
            <a:off x="4855629" y="4984429"/>
            <a:ext cx="0" cy="173400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1E78E0E-B1BD-4B4E-B4F3-D78C67EFEEC1}"/>
              </a:ext>
            </a:extLst>
          </p:cNvPr>
          <p:cNvCxnSpPr>
            <a:cxnSpLocks/>
          </p:cNvCxnSpPr>
          <p:nvPr/>
        </p:nvCxnSpPr>
        <p:spPr>
          <a:xfrm>
            <a:off x="2167079" y="5517829"/>
            <a:ext cx="0" cy="324000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4D0A87A-89DF-4BEB-8208-2EB2A38061F9}"/>
              </a:ext>
            </a:extLst>
          </p:cNvPr>
          <p:cNvCxnSpPr>
            <a:cxnSpLocks/>
          </p:cNvCxnSpPr>
          <p:nvPr/>
        </p:nvCxnSpPr>
        <p:spPr>
          <a:xfrm>
            <a:off x="4855629" y="5517829"/>
            <a:ext cx="0" cy="324000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F8671DAC-F066-4401-8B8E-37B6CD39BB49}"/>
              </a:ext>
            </a:extLst>
          </p:cNvPr>
          <p:cNvSpPr/>
          <p:nvPr/>
        </p:nvSpPr>
        <p:spPr>
          <a:xfrm rot="16200000">
            <a:off x="6251213" y="5795243"/>
            <a:ext cx="864096" cy="21602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i="1" dirty="0">
                <a:solidFill>
                  <a:schemeClr val="tx2"/>
                </a:solidFill>
                <a:latin typeface="Trebuchet MS" panose="020B0603020202020204" pitchFamily="34" charset="0"/>
              </a:rPr>
              <a:t>30 days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E505B48-9861-463E-95D9-2E2FF39BC39C}"/>
              </a:ext>
            </a:extLst>
          </p:cNvPr>
          <p:cNvSpPr/>
          <p:nvPr/>
        </p:nvSpPr>
        <p:spPr>
          <a:xfrm>
            <a:off x="6592344" y="5445224"/>
            <a:ext cx="864096" cy="21602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100" dirty="0">
                <a:solidFill>
                  <a:schemeClr val="tx1"/>
                </a:solidFill>
                <a:latin typeface="Trebuchet MS" panose="020B0603020202020204" pitchFamily="34" charset="0"/>
              </a:rPr>
              <a:t>day -1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4D1542D-666A-49AF-98C8-3F80A193751C}"/>
              </a:ext>
            </a:extLst>
          </p:cNvPr>
          <p:cNvSpPr/>
          <p:nvPr/>
        </p:nvSpPr>
        <p:spPr>
          <a:xfrm>
            <a:off x="6592344" y="5673395"/>
            <a:ext cx="864096" cy="21602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100" dirty="0">
                <a:solidFill>
                  <a:schemeClr val="tx1"/>
                </a:solidFill>
                <a:latin typeface="Trebuchet MS" panose="020B0603020202020204" pitchFamily="34" charset="0"/>
              </a:rPr>
              <a:t>day -2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BE98EBE-10CB-40C8-9B1B-971A911E1EE7}"/>
              </a:ext>
            </a:extLst>
          </p:cNvPr>
          <p:cNvSpPr/>
          <p:nvPr/>
        </p:nvSpPr>
        <p:spPr>
          <a:xfrm>
            <a:off x="6592344" y="5917088"/>
            <a:ext cx="864096" cy="21602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100" dirty="0">
                <a:solidFill>
                  <a:schemeClr val="tx1"/>
                </a:solidFill>
                <a:latin typeface="Trebuchet MS" panose="020B0603020202020204" pitchFamily="34" charset="0"/>
              </a:rPr>
              <a:t>…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485EF1E-09C7-4E6A-B23F-828E9CD7A238}"/>
              </a:ext>
            </a:extLst>
          </p:cNvPr>
          <p:cNvSpPr/>
          <p:nvPr/>
        </p:nvSpPr>
        <p:spPr>
          <a:xfrm>
            <a:off x="6592344" y="6160782"/>
            <a:ext cx="864096" cy="21602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100" dirty="0">
                <a:solidFill>
                  <a:schemeClr val="tx1"/>
                </a:solidFill>
                <a:latin typeface="Trebuchet MS" panose="020B0603020202020204" pitchFamily="34" charset="0"/>
              </a:rPr>
              <a:t>day -30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577C4CF4-D63E-4ADD-8CC6-10EE2612C06C}"/>
              </a:ext>
            </a:extLst>
          </p:cNvPr>
          <p:cNvGrpSpPr/>
          <p:nvPr/>
        </p:nvGrpSpPr>
        <p:grpSpPr>
          <a:xfrm>
            <a:off x="7527761" y="5153618"/>
            <a:ext cx="3968839" cy="216024"/>
            <a:chOff x="7527761" y="5153618"/>
            <a:chExt cx="3968839" cy="216024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6CA68FD7-D998-4BF6-A08E-2E0FC6DDCAE1}"/>
                </a:ext>
              </a:extLst>
            </p:cNvPr>
            <p:cNvSpPr/>
            <p:nvPr/>
          </p:nvSpPr>
          <p:spPr>
            <a:xfrm>
              <a:off x="7527761" y="5153618"/>
              <a:ext cx="864096" cy="216024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  <a:latin typeface="Trebuchet MS" panose="020B0603020202020204" pitchFamily="34" charset="0"/>
                </a:rPr>
                <a:t>feature 1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68A7010-FD88-4500-B74D-0B4C6854B4EA}"/>
                </a:ext>
              </a:extLst>
            </p:cNvPr>
            <p:cNvSpPr/>
            <p:nvPr/>
          </p:nvSpPr>
          <p:spPr>
            <a:xfrm>
              <a:off x="8562675" y="5153618"/>
              <a:ext cx="864096" cy="216024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  <a:latin typeface="Trebuchet MS" panose="020B0603020202020204" pitchFamily="34" charset="0"/>
                </a:rPr>
                <a:t>feature 2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EDCACF86-5152-4E84-906A-947FC0E4A88A}"/>
                </a:ext>
              </a:extLst>
            </p:cNvPr>
            <p:cNvSpPr/>
            <p:nvPr/>
          </p:nvSpPr>
          <p:spPr>
            <a:xfrm>
              <a:off x="9597589" y="5153618"/>
              <a:ext cx="864096" cy="216024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  <a:latin typeface="Trebuchet MS" panose="020B0603020202020204" pitchFamily="34" charset="0"/>
                </a:rPr>
                <a:t>…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228A43C1-53CA-4600-B29C-D11AE92AAEBB}"/>
                </a:ext>
              </a:extLst>
            </p:cNvPr>
            <p:cNvSpPr/>
            <p:nvPr/>
          </p:nvSpPr>
          <p:spPr>
            <a:xfrm>
              <a:off x="10632504" y="5153618"/>
              <a:ext cx="864096" cy="216024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  <a:latin typeface="Trebuchet MS" panose="020B0603020202020204" pitchFamily="34" charset="0"/>
                </a:rPr>
                <a:t>feature 25</a:t>
              </a:r>
            </a:p>
          </p:txBody>
        </p: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DB5BA2E4-C078-4712-9CB4-63DDD0B96FDD}"/>
              </a:ext>
            </a:extLst>
          </p:cNvPr>
          <p:cNvSpPr/>
          <p:nvPr/>
        </p:nvSpPr>
        <p:spPr>
          <a:xfrm>
            <a:off x="8920214" y="4941805"/>
            <a:ext cx="1183932" cy="21602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i="1" dirty="0">
                <a:solidFill>
                  <a:schemeClr val="tx2"/>
                </a:solidFill>
                <a:latin typeface="Trebuchet MS" panose="020B0603020202020204" pitchFamily="34" charset="0"/>
              </a:rPr>
              <a:t>25 features</a:t>
            </a:r>
          </a:p>
        </p:txBody>
      </p:sp>
      <p:graphicFrame>
        <p:nvGraphicFramePr>
          <p:cNvPr id="37" name="Table 37">
            <a:extLst>
              <a:ext uri="{FF2B5EF4-FFF2-40B4-BE49-F238E27FC236}">
                <a16:creationId xmlns:a16="http://schemas.microsoft.com/office/drawing/2014/main" id="{D674E323-E52C-443D-A1C4-5ED1807068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7583969"/>
              </p:ext>
            </p:extLst>
          </p:nvPr>
        </p:nvGraphicFramePr>
        <p:xfrm>
          <a:off x="7456440" y="5401648"/>
          <a:ext cx="4111560" cy="9670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7890">
                  <a:extLst>
                    <a:ext uri="{9D8B030D-6E8A-4147-A177-3AD203B41FA5}">
                      <a16:colId xmlns:a16="http://schemas.microsoft.com/office/drawing/2014/main" val="2681173177"/>
                    </a:ext>
                  </a:extLst>
                </a:gridCol>
                <a:gridCol w="1027890">
                  <a:extLst>
                    <a:ext uri="{9D8B030D-6E8A-4147-A177-3AD203B41FA5}">
                      <a16:colId xmlns:a16="http://schemas.microsoft.com/office/drawing/2014/main" val="1977461181"/>
                    </a:ext>
                  </a:extLst>
                </a:gridCol>
                <a:gridCol w="1027890">
                  <a:extLst>
                    <a:ext uri="{9D8B030D-6E8A-4147-A177-3AD203B41FA5}">
                      <a16:colId xmlns:a16="http://schemas.microsoft.com/office/drawing/2014/main" val="298617389"/>
                    </a:ext>
                  </a:extLst>
                </a:gridCol>
                <a:gridCol w="1027890">
                  <a:extLst>
                    <a:ext uri="{9D8B030D-6E8A-4147-A177-3AD203B41FA5}">
                      <a16:colId xmlns:a16="http://schemas.microsoft.com/office/drawing/2014/main" val="2512701691"/>
                    </a:ext>
                  </a:extLst>
                </a:gridCol>
              </a:tblGrid>
              <a:tr h="238825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58888" marR="58888" marT="29444" marB="29444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58888" marR="58888" marT="29444" marB="29444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58888" marR="58888" marT="29444" marB="29444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58888" marR="58888" marT="29444" marB="29444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70701288"/>
                  </a:ext>
                </a:extLst>
              </a:tr>
              <a:tr h="238825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58888" marR="58888" marT="29444" marB="29444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58888" marR="58888" marT="29444" marB="29444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58888" marR="58888" marT="29444" marB="29444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58888" marR="58888" marT="29444" marB="29444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3244812"/>
                  </a:ext>
                </a:extLst>
              </a:tr>
              <a:tr h="238825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58888" marR="58888" marT="29444" marB="29444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58888" marR="58888" marT="29444" marB="29444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58888" marR="58888" marT="29444" marB="29444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58888" marR="58888" marT="29444" marB="29444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0658013"/>
                  </a:ext>
                </a:extLst>
              </a:tr>
              <a:tr h="238825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58888" marR="58888" marT="29444" marB="29444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58888" marR="58888" marT="29444" marB="29444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58888" marR="58888" marT="29444" marB="29444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58888" marR="58888" marT="29444" marB="29444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6170716"/>
                  </a:ext>
                </a:extLst>
              </a:tr>
            </a:tbl>
          </a:graphicData>
        </a:graphic>
      </p:graphicFrame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9A3C6157-C8DC-4640-A10C-69F5D6ED842B}"/>
              </a:ext>
            </a:extLst>
          </p:cNvPr>
          <p:cNvSpPr/>
          <p:nvPr/>
        </p:nvSpPr>
        <p:spPr>
          <a:xfrm>
            <a:off x="10104146" y="4706112"/>
            <a:ext cx="528358" cy="347472"/>
          </a:xfrm>
          <a:custGeom>
            <a:avLst/>
            <a:gdLst>
              <a:gd name="connsiteX0" fmla="*/ 707136 w 707136"/>
              <a:gd name="connsiteY0" fmla="*/ 0 h 347472"/>
              <a:gd name="connsiteX1" fmla="*/ 396240 w 707136"/>
              <a:gd name="connsiteY1" fmla="*/ 237744 h 347472"/>
              <a:gd name="connsiteX2" fmla="*/ 0 w 707136"/>
              <a:gd name="connsiteY2" fmla="*/ 347472 h 347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7136" h="347472">
                <a:moveTo>
                  <a:pt x="707136" y="0"/>
                </a:moveTo>
                <a:cubicBezTo>
                  <a:pt x="610616" y="89916"/>
                  <a:pt x="514096" y="179832"/>
                  <a:pt x="396240" y="237744"/>
                </a:cubicBezTo>
                <a:cubicBezTo>
                  <a:pt x="278384" y="295656"/>
                  <a:pt x="139192" y="321564"/>
                  <a:pt x="0" y="347472"/>
                </a:cubicBezTo>
              </a:path>
            </a:pathLst>
          </a:custGeom>
          <a:noFill/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265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917B1CC-55DE-40E2-A3AE-E58BF7F613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405000"/>
            <a:ext cx="5472000" cy="720000"/>
          </a:xfrm>
        </p:spPr>
        <p:txBody>
          <a:bodyPr anchor="ctr"/>
          <a:lstStyle/>
          <a:p>
            <a:r>
              <a:rPr lang="en-US" sz="2800" dirty="0"/>
              <a:t>Data for classical ML models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B9B315A-53D2-44C0-B84F-13012B95B68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44B1CB7-660F-4D8F-B726-1D00CD6DF2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9681434"/>
              </p:ext>
            </p:extLst>
          </p:nvPr>
        </p:nvGraphicFramePr>
        <p:xfrm>
          <a:off x="6096000" y="1268413"/>
          <a:ext cx="5761039" cy="3384000"/>
        </p:xfrm>
        <a:graphic>
          <a:graphicData uri="http://schemas.openxmlformats.org/drawingml/2006/table">
            <a:tbl>
              <a:tblPr firstRow="1" firstCol="1" bandRow="1"/>
              <a:tblGrid>
                <a:gridCol w="2293397">
                  <a:extLst>
                    <a:ext uri="{9D8B030D-6E8A-4147-A177-3AD203B41FA5}">
                      <a16:colId xmlns:a16="http://schemas.microsoft.com/office/drawing/2014/main" val="2335409537"/>
                    </a:ext>
                  </a:extLst>
                </a:gridCol>
                <a:gridCol w="2527002">
                  <a:extLst>
                    <a:ext uri="{9D8B030D-6E8A-4147-A177-3AD203B41FA5}">
                      <a16:colId xmlns:a16="http://schemas.microsoft.com/office/drawing/2014/main" val="1881609888"/>
                    </a:ext>
                  </a:extLst>
                </a:gridCol>
                <a:gridCol w="940640">
                  <a:extLst>
                    <a:ext uri="{9D8B030D-6E8A-4147-A177-3AD203B41FA5}">
                      <a16:colId xmlns:a16="http://schemas.microsoft.com/office/drawing/2014/main" val="2358689990"/>
                    </a:ext>
                  </a:extLst>
                </a:gridCol>
              </a:tblGrid>
              <a:tr h="360000">
                <a:tc gridSpan="3">
                  <a:txBody>
                    <a:bodyPr/>
                    <a:lstStyle/>
                    <a:p>
                      <a:pPr indent="0" algn="just">
                        <a:lnSpc>
                          <a:spcPct val="100000"/>
                        </a:lnSpc>
                      </a:pPr>
                      <a:r>
                        <a:rPr lang="en-US" sz="1200" b="1" dirty="0">
                          <a:effectLst/>
                          <a:latin typeface="+mj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Table 4</a:t>
                      </a:r>
                      <a:r>
                        <a:rPr lang="en-US" sz="1200" b="1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. Features for training classical supervised machine learning models.</a:t>
                      </a:r>
                      <a:endParaRPr lang="en-US" sz="1200" dirty="0">
                        <a:effectLst/>
                        <a:latin typeface="+mj-lt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4879781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200">
                          <a:effectLst/>
                          <a:latin typeface="+mj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Initial time series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200" dirty="0">
                          <a:effectLst/>
                          <a:latin typeface="+mj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Generated features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200" dirty="0">
                          <a:effectLst/>
                          <a:latin typeface="+mj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Number of new features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440815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200" dirty="0">
                          <a:effectLst/>
                          <a:latin typeface="+mj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Price change of Close prices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200" dirty="0">
                          <a:effectLst/>
                          <a:latin typeface="+mj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30x previous values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0" algn="just">
                        <a:lnSpc>
                          <a:spcPct val="100000"/>
                        </a:lnSpc>
                      </a:pPr>
                      <a:r>
                        <a:rPr lang="en-US" sz="1200">
                          <a:effectLst/>
                          <a:latin typeface="+mj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30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68875347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200">
                          <a:effectLst/>
                          <a:latin typeface="+mj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Stochastic oscillator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200" dirty="0">
                          <a:effectLst/>
                          <a:latin typeface="+mj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30x previous values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0" algn="just">
                        <a:lnSpc>
                          <a:spcPct val="100000"/>
                        </a:lnSpc>
                      </a:pPr>
                      <a:r>
                        <a:rPr lang="en-US" sz="1200">
                          <a:effectLst/>
                          <a:latin typeface="+mj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30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099909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200">
                          <a:effectLst/>
                          <a:latin typeface="+mj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RSI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200" dirty="0">
                          <a:effectLst/>
                          <a:latin typeface="+mj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30x previous values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0" algn="just">
                        <a:lnSpc>
                          <a:spcPct val="100000"/>
                        </a:lnSpc>
                      </a:pPr>
                      <a:r>
                        <a:rPr lang="en-US" sz="1200">
                          <a:effectLst/>
                          <a:latin typeface="+mj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30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3574109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200">
                          <a:effectLst/>
                          <a:latin typeface="+mj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MACD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200" dirty="0">
                          <a:effectLst/>
                          <a:latin typeface="+mj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30x previous values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0" algn="just">
                        <a:lnSpc>
                          <a:spcPct val="100000"/>
                        </a:lnSpc>
                      </a:pPr>
                      <a:r>
                        <a:rPr lang="en-US" sz="1200">
                          <a:effectLst/>
                          <a:latin typeface="+mj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30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25873589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200">
                          <a:effectLst/>
                          <a:latin typeface="+mj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18 news event type time series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200" dirty="0">
                          <a:effectLst/>
                          <a:latin typeface="+mj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Sum of news of each event type for last 5 days.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just">
                        <a:lnSpc>
                          <a:spcPct val="100000"/>
                        </a:lnSpc>
                      </a:pPr>
                      <a:r>
                        <a:rPr lang="en-US" sz="1200" dirty="0">
                          <a:effectLst/>
                          <a:latin typeface="+mj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18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4138955"/>
                  </a:ext>
                </a:extLst>
              </a:tr>
              <a:tr h="360000">
                <a:tc gridSpan="2">
                  <a:txBody>
                    <a:bodyPr/>
                    <a:lstStyle/>
                    <a:p>
                      <a:pPr indent="0" algn="r">
                        <a:lnSpc>
                          <a:spcPct val="100000"/>
                        </a:lnSpc>
                      </a:pPr>
                      <a:r>
                        <a:rPr lang="en-US" sz="1200" dirty="0">
                          <a:effectLst/>
                          <a:latin typeface="+mj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just">
                        <a:lnSpc>
                          <a:spcPct val="100000"/>
                        </a:lnSpc>
                      </a:pPr>
                      <a:r>
                        <a:rPr lang="en-US" sz="1200" b="1" dirty="0">
                          <a:effectLst/>
                          <a:latin typeface="+mj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138 – total</a:t>
                      </a:r>
                      <a:endParaRPr lang="en-US" sz="1200" dirty="0">
                        <a:effectLst/>
                        <a:latin typeface="+mj-lt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3278277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343F2363-07D2-4866-B149-A9A01806D166}"/>
              </a:ext>
            </a:extLst>
          </p:cNvPr>
          <p:cNvSpPr/>
          <p:nvPr/>
        </p:nvSpPr>
        <p:spPr>
          <a:xfrm rot="16200000">
            <a:off x="-72762" y="5724351"/>
            <a:ext cx="1393335" cy="275028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200" b="1" i="1" dirty="0">
                <a:solidFill>
                  <a:schemeClr val="tx1"/>
                </a:solidFill>
                <a:latin typeface="Trebuchet MS" panose="020B0603020202020204" pitchFamily="34" charset="0"/>
              </a:rPr>
              <a:t>Modelling and evaluation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B877F8B-94F6-4EEC-B647-193ECF7C8DBF}"/>
              </a:ext>
            </a:extLst>
          </p:cNvPr>
          <p:cNvCxnSpPr/>
          <p:nvPr/>
        </p:nvCxnSpPr>
        <p:spPr>
          <a:xfrm rot="16200000">
            <a:off x="62952" y="5859271"/>
            <a:ext cx="1402079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73785E3E-0098-4C04-A67F-58A969857564}"/>
              </a:ext>
            </a:extLst>
          </p:cNvPr>
          <p:cNvSpPr/>
          <p:nvPr/>
        </p:nvSpPr>
        <p:spPr>
          <a:xfrm>
            <a:off x="927715" y="4624429"/>
            <a:ext cx="2478729" cy="360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Trebuchet MS" panose="020B0603020202020204" pitchFamily="34" charset="0"/>
              </a:rPr>
              <a:t>Data processing for ML model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CFCB7B1-762F-48E4-8177-5D559DFF8A61}"/>
              </a:ext>
            </a:extLst>
          </p:cNvPr>
          <p:cNvSpPr/>
          <p:nvPr/>
        </p:nvSpPr>
        <p:spPr>
          <a:xfrm>
            <a:off x="3616264" y="4624429"/>
            <a:ext cx="2478729" cy="36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Trebuchet MS" panose="020B0603020202020204" pitchFamily="34" charset="0"/>
              </a:rPr>
              <a:t>Data processing for sequence model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C997899-17AA-423E-AE08-70E888B78E5A}"/>
              </a:ext>
            </a:extLst>
          </p:cNvPr>
          <p:cNvSpPr/>
          <p:nvPr/>
        </p:nvSpPr>
        <p:spPr>
          <a:xfrm>
            <a:off x="2347156" y="3860805"/>
            <a:ext cx="2328398" cy="432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Trebuchet MS" panose="020B0603020202020204" pitchFamily="34" charset="0"/>
              </a:rPr>
              <a:t>Merge news and price data of selected companies to a dataset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A669A37-8C7A-4005-B5ED-D057250D497B}"/>
              </a:ext>
            </a:extLst>
          </p:cNvPr>
          <p:cNvCxnSpPr>
            <a:cxnSpLocks/>
          </p:cNvCxnSpPr>
          <p:nvPr/>
        </p:nvCxnSpPr>
        <p:spPr>
          <a:xfrm>
            <a:off x="4347981" y="4298662"/>
            <a:ext cx="0" cy="324000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87CFB82-6CFB-492D-A30F-DFA445AF5413}"/>
              </a:ext>
            </a:extLst>
          </p:cNvPr>
          <p:cNvCxnSpPr>
            <a:cxnSpLocks/>
          </p:cNvCxnSpPr>
          <p:nvPr/>
        </p:nvCxnSpPr>
        <p:spPr>
          <a:xfrm>
            <a:off x="2674728" y="4298662"/>
            <a:ext cx="0" cy="324000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4BC14314-DBA1-4D1A-8EEB-9170165D9857}"/>
              </a:ext>
            </a:extLst>
          </p:cNvPr>
          <p:cNvSpPr/>
          <p:nvPr/>
        </p:nvSpPr>
        <p:spPr>
          <a:xfrm>
            <a:off x="927715" y="6096889"/>
            <a:ext cx="2583638" cy="432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Trebuchet MS" panose="020B0603020202020204" pitchFamily="34" charset="0"/>
              </a:rPr>
              <a:t>Compare them using model evaluation and profitability metrics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0163591-3CF9-4B94-AC36-1F9CC2902CF8}"/>
              </a:ext>
            </a:extLst>
          </p:cNvPr>
          <p:cNvSpPr/>
          <p:nvPr/>
        </p:nvSpPr>
        <p:spPr>
          <a:xfrm>
            <a:off x="3511355" y="6096889"/>
            <a:ext cx="2583638" cy="432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Trebuchet MS" panose="020B0603020202020204" pitchFamily="34" charset="0"/>
              </a:rPr>
              <a:t>Measure the impact of news features on model performance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C54D3AD-930F-4116-BD7B-66EBBCF9A647}"/>
              </a:ext>
            </a:extLst>
          </p:cNvPr>
          <p:cNvSpPr/>
          <p:nvPr/>
        </p:nvSpPr>
        <p:spPr>
          <a:xfrm>
            <a:off x="929558" y="5821294"/>
            <a:ext cx="5163594" cy="27360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Trebuchet MS" panose="020B0603020202020204" pitchFamily="34" charset="0"/>
              </a:rPr>
              <a:t>Performance comparison on models with news features or not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E437752-1606-49D3-B90A-02DB469520CD}"/>
              </a:ext>
            </a:extLst>
          </p:cNvPr>
          <p:cNvSpPr/>
          <p:nvPr/>
        </p:nvSpPr>
        <p:spPr>
          <a:xfrm>
            <a:off x="927715" y="5157829"/>
            <a:ext cx="2478729" cy="36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Trebuchet MS" panose="020B0603020202020204" pitchFamily="34" charset="0"/>
              </a:rPr>
              <a:t>Regression and Boosting models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86C29F4-7DA0-42C0-998C-BFC8B5823D16}"/>
              </a:ext>
            </a:extLst>
          </p:cNvPr>
          <p:cNvSpPr/>
          <p:nvPr/>
        </p:nvSpPr>
        <p:spPr>
          <a:xfrm>
            <a:off x="3616264" y="5157829"/>
            <a:ext cx="2478729" cy="36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Trebuchet MS" panose="020B0603020202020204" pitchFamily="34" charset="0"/>
              </a:rPr>
              <a:t>LSTM Networks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D8EA436-9D7C-4511-B3DF-7DD775C2DD41}"/>
              </a:ext>
            </a:extLst>
          </p:cNvPr>
          <p:cNvCxnSpPr>
            <a:cxnSpLocks/>
            <a:stCxn id="9" idx="2"/>
            <a:endCxn id="17" idx="0"/>
          </p:cNvCxnSpPr>
          <p:nvPr/>
        </p:nvCxnSpPr>
        <p:spPr>
          <a:xfrm>
            <a:off x="2167079" y="4984429"/>
            <a:ext cx="0" cy="173400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7B42C69-2E87-4035-89EC-C11AD0CF43ED}"/>
              </a:ext>
            </a:extLst>
          </p:cNvPr>
          <p:cNvCxnSpPr>
            <a:cxnSpLocks/>
            <a:stCxn id="10" idx="2"/>
            <a:endCxn id="18" idx="0"/>
          </p:cNvCxnSpPr>
          <p:nvPr/>
        </p:nvCxnSpPr>
        <p:spPr>
          <a:xfrm>
            <a:off x="4855629" y="4984429"/>
            <a:ext cx="0" cy="173400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6073373-FADA-457F-A5E3-73EBA4500A99}"/>
              </a:ext>
            </a:extLst>
          </p:cNvPr>
          <p:cNvCxnSpPr>
            <a:cxnSpLocks/>
          </p:cNvCxnSpPr>
          <p:nvPr/>
        </p:nvCxnSpPr>
        <p:spPr>
          <a:xfrm>
            <a:off x="2167079" y="5517829"/>
            <a:ext cx="0" cy="324000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EB6F6CB-76EE-4440-ACB2-C40CB6FE886B}"/>
              </a:ext>
            </a:extLst>
          </p:cNvPr>
          <p:cNvCxnSpPr>
            <a:cxnSpLocks/>
          </p:cNvCxnSpPr>
          <p:nvPr/>
        </p:nvCxnSpPr>
        <p:spPr>
          <a:xfrm>
            <a:off x="4855629" y="5517829"/>
            <a:ext cx="0" cy="324000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51296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077CFC-0127-4274-A937-420CEE5B7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graphicFrame>
        <p:nvGraphicFramePr>
          <p:cNvPr id="3" name="Tabelle 5">
            <a:extLst>
              <a:ext uri="{FF2B5EF4-FFF2-40B4-BE49-F238E27FC236}">
                <a16:creationId xmlns:a16="http://schemas.microsoft.com/office/drawing/2014/main" id="{1719557C-295F-4909-9BD5-12E5F6AA7C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0658416"/>
              </p:ext>
            </p:extLst>
          </p:nvPr>
        </p:nvGraphicFramePr>
        <p:xfrm>
          <a:off x="624000" y="1484312"/>
          <a:ext cx="7631440" cy="28807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448">
                  <a:extLst>
                    <a:ext uri="{9D8B030D-6E8A-4147-A177-3AD203B41FA5}">
                      <a16:colId xmlns:a16="http://schemas.microsoft.com/office/drawing/2014/main" val="3086864257"/>
                    </a:ext>
                  </a:extLst>
                </a:gridCol>
                <a:gridCol w="7127992">
                  <a:extLst>
                    <a:ext uri="{9D8B030D-6E8A-4147-A177-3AD203B41FA5}">
                      <a16:colId xmlns:a16="http://schemas.microsoft.com/office/drawing/2014/main" val="2246156444"/>
                    </a:ext>
                  </a:extLst>
                </a:gridCol>
              </a:tblGrid>
              <a:tr h="576158">
                <a:tc>
                  <a:txBody>
                    <a:bodyPr/>
                    <a:lstStyle/>
                    <a:p>
                      <a:r>
                        <a:rPr lang="de-DE" sz="2400" b="0" i="0" dirty="0">
                          <a:solidFill>
                            <a:schemeClr val="bg1"/>
                          </a:solidFill>
                          <a:latin typeface="+mj-lt"/>
                        </a:rPr>
                        <a:t>01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24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Literature</a:t>
                      </a:r>
                      <a:r>
                        <a:rPr kumimoji="0" lang="de-DE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review</a:t>
                      </a:r>
                    </a:p>
                  </a:txBody>
                  <a:tcPr marL="0" marR="144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09827676"/>
                  </a:ext>
                </a:extLst>
              </a:tr>
              <a:tr h="576158">
                <a:tc>
                  <a:txBody>
                    <a:bodyPr/>
                    <a:lstStyle/>
                    <a:p>
                      <a:r>
                        <a:rPr lang="de-DE" sz="2400" b="0" i="0">
                          <a:solidFill>
                            <a:schemeClr val="bg1"/>
                          </a:solidFill>
                          <a:latin typeface="+mj-lt"/>
                        </a:rPr>
                        <a:t>02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Methodology</a:t>
                      </a:r>
                    </a:p>
                  </a:txBody>
                  <a:tcPr marL="0" marR="144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26567059"/>
                  </a:ext>
                </a:extLst>
              </a:tr>
              <a:tr h="576158">
                <a:tc>
                  <a:txBody>
                    <a:bodyPr/>
                    <a:lstStyle/>
                    <a:p>
                      <a:r>
                        <a:rPr lang="de-DE" sz="2400" b="0" i="0">
                          <a:solidFill>
                            <a:schemeClr val="bg1"/>
                          </a:solidFill>
                          <a:latin typeface="+mj-lt"/>
                        </a:rPr>
                        <a:t>03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24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Results</a:t>
                      </a:r>
                      <a:endParaRPr kumimoji="0" lang="de-DE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144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9297041"/>
                  </a:ext>
                </a:extLst>
              </a:tr>
              <a:tr h="576158">
                <a:tc>
                  <a:txBody>
                    <a:bodyPr/>
                    <a:lstStyle/>
                    <a:p>
                      <a:r>
                        <a:rPr lang="de-DE" sz="2400" b="0" i="0" dirty="0">
                          <a:solidFill>
                            <a:schemeClr val="bg1"/>
                          </a:solidFill>
                          <a:latin typeface="+mj-lt"/>
                        </a:rPr>
                        <a:t>04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Summary</a:t>
                      </a:r>
                    </a:p>
                  </a:txBody>
                  <a:tcPr marL="0" marR="144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5259473"/>
                  </a:ext>
                </a:extLst>
              </a:tr>
              <a:tr h="576158">
                <a:tc>
                  <a:txBody>
                    <a:bodyPr/>
                    <a:lstStyle/>
                    <a:p>
                      <a:r>
                        <a:rPr lang="de-DE" sz="2400" b="0" i="0">
                          <a:solidFill>
                            <a:schemeClr val="bg1"/>
                          </a:solidFill>
                          <a:latin typeface="+mj-lt"/>
                        </a:rPr>
                        <a:t>05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TeleNeo Office"/>
                          <a:ea typeface="+mn-ea"/>
                          <a:cs typeface="+mn-cs"/>
                        </a:rPr>
                        <a:t>Q&amp;A</a:t>
                      </a:r>
                    </a:p>
                  </a:txBody>
                  <a:tcPr marL="0" marR="144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26265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537353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917B1CC-55DE-40E2-A3AE-E58BF7F613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405000"/>
            <a:ext cx="5472000" cy="720000"/>
          </a:xfrm>
        </p:spPr>
        <p:txBody>
          <a:bodyPr anchor="ctr"/>
          <a:lstStyle/>
          <a:p>
            <a:r>
              <a:rPr lang="en-US" dirty="0"/>
              <a:t>12 models with news and not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B9B315A-53D2-44C0-B84F-13012B95B68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4EE17A7-FD21-4AFC-BC1F-1C1E5A73B2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977300"/>
              </p:ext>
            </p:extLst>
          </p:nvPr>
        </p:nvGraphicFramePr>
        <p:xfrm>
          <a:off x="6161104" y="1268413"/>
          <a:ext cx="6030896" cy="4561794"/>
        </p:xfrm>
        <a:graphic>
          <a:graphicData uri="http://schemas.openxmlformats.org/drawingml/2006/table">
            <a:tbl>
              <a:tblPr firstRow="1" firstCol="1" bandRow="1"/>
              <a:tblGrid>
                <a:gridCol w="1350220">
                  <a:extLst>
                    <a:ext uri="{9D8B030D-6E8A-4147-A177-3AD203B41FA5}">
                      <a16:colId xmlns:a16="http://schemas.microsoft.com/office/drawing/2014/main" val="490880783"/>
                    </a:ext>
                  </a:extLst>
                </a:gridCol>
                <a:gridCol w="2340338">
                  <a:extLst>
                    <a:ext uri="{9D8B030D-6E8A-4147-A177-3AD203B41FA5}">
                      <a16:colId xmlns:a16="http://schemas.microsoft.com/office/drawing/2014/main" val="69777451"/>
                    </a:ext>
                  </a:extLst>
                </a:gridCol>
                <a:gridCol w="2340338">
                  <a:extLst>
                    <a:ext uri="{9D8B030D-6E8A-4147-A177-3AD203B41FA5}">
                      <a16:colId xmlns:a16="http://schemas.microsoft.com/office/drawing/2014/main" val="218754513"/>
                    </a:ext>
                  </a:extLst>
                </a:gridCol>
              </a:tblGrid>
              <a:tr h="512598">
                <a:tc gridSpan="3"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200" b="1" dirty="0">
                          <a:effectLst/>
                          <a:latin typeface="+mj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Table 6. 12 models with an information about their implementations and used features.</a:t>
                      </a:r>
                      <a:endParaRPr lang="en-US" sz="1200" dirty="0">
                        <a:effectLst/>
                        <a:latin typeface="+mj-lt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161" marR="6816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5574176"/>
                  </a:ext>
                </a:extLst>
              </a:tr>
              <a:tr h="239953">
                <a:tc>
                  <a:txBody>
                    <a:bodyPr/>
                    <a:lstStyle/>
                    <a:p>
                      <a:pPr indent="0" algn="just">
                        <a:lnSpc>
                          <a:spcPct val="100000"/>
                        </a:lnSpc>
                      </a:pPr>
                      <a:r>
                        <a:rPr lang="en-US" sz="1200">
                          <a:effectLst/>
                          <a:latin typeface="+mj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68161" marR="68161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200" b="1" dirty="0">
                          <a:effectLst/>
                          <a:latin typeface="+mj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Training data</a:t>
                      </a:r>
                      <a:endParaRPr lang="en-US" sz="1200" dirty="0">
                        <a:effectLst/>
                        <a:latin typeface="+mj-lt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161" marR="68161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3556145"/>
                  </a:ext>
                </a:extLst>
              </a:tr>
              <a:tr h="785243"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200" b="1">
                          <a:effectLst/>
                          <a:latin typeface="+mj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Models</a:t>
                      </a:r>
                      <a:endParaRPr lang="en-US" sz="1200">
                        <a:effectLst/>
                        <a:latin typeface="+mj-lt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161" marR="6816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200" b="1" dirty="0">
                          <a:effectLst/>
                          <a:latin typeface="+mj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With only prices and technical indicators features</a:t>
                      </a:r>
                      <a:endParaRPr lang="en-US" sz="1200" dirty="0">
                        <a:effectLst/>
                        <a:latin typeface="+mj-lt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161" marR="6816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200" b="1" dirty="0">
                          <a:effectLst/>
                          <a:latin typeface="+mj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With prices, technical indicators, and news event-types features</a:t>
                      </a:r>
                      <a:endParaRPr lang="en-US" sz="1200" dirty="0">
                        <a:effectLst/>
                        <a:latin typeface="+mj-lt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161" marR="6816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12648372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200" b="1" dirty="0">
                          <a:effectLst/>
                          <a:latin typeface="+mj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Regression</a:t>
                      </a:r>
                      <a:endParaRPr lang="en-US" sz="1200" dirty="0">
                        <a:effectLst/>
                        <a:latin typeface="+mj-lt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161" marR="6816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100" dirty="0">
                          <a:effectLst/>
                          <a:latin typeface="+mj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(1a) Regression only prices</a:t>
                      </a:r>
                    </a:p>
                  </a:txBody>
                  <a:tcPr marL="68161" marR="6816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100">
                          <a:effectLst/>
                          <a:latin typeface="+mj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(1b) Regression with news</a:t>
                      </a:r>
                    </a:p>
                  </a:txBody>
                  <a:tcPr marL="68161" marR="6816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7853207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200" b="1">
                          <a:effectLst/>
                          <a:latin typeface="+mj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LightGBM gbdt</a:t>
                      </a:r>
                      <a:endParaRPr lang="en-US" sz="1200">
                        <a:effectLst/>
                        <a:latin typeface="+mj-lt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161" marR="6816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100" dirty="0">
                          <a:effectLst/>
                          <a:latin typeface="+mj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(2a) LightGBM gbdt only prices</a:t>
                      </a:r>
                    </a:p>
                  </a:txBody>
                  <a:tcPr marL="68161" marR="6816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100" dirty="0">
                          <a:effectLst/>
                          <a:latin typeface="+mj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(2b) LightGBM gbdt with news</a:t>
                      </a:r>
                    </a:p>
                  </a:txBody>
                  <a:tcPr marL="68161" marR="6816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36399672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200" b="1">
                          <a:effectLst/>
                          <a:latin typeface="+mj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LightGBM rf</a:t>
                      </a:r>
                      <a:endParaRPr lang="en-US" sz="1200">
                        <a:effectLst/>
                        <a:latin typeface="+mj-lt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161" marR="6816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100" dirty="0">
                          <a:effectLst/>
                          <a:latin typeface="+mj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(3a) LightGBM rf only prices</a:t>
                      </a:r>
                    </a:p>
                  </a:txBody>
                  <a:tcPr marL="68161" marR="6816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100">
                          <a:effectLst/>
                          <a:latin typeface="+mj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(3b) LightGBM rf with news</a:t>
                      </a:r>
                    </a:p>
                  </a:txBody>
                  <a:tcPr marL="68161" marR="6816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6500482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200" b="1">
                          <a:effectLst/>
                          <a:latin typeface="+mj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LSTM MSE</a:t>
                      </a:r>
                      <a:endParaRPr lang="en-US" sz="1200">
                        <a:effectLst/>
                        <a:latin typeface="+mj-lt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161" marR="6816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100" dirty="0">
                          <a:effectLst/>
                          <a:latin typeface="+mj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(4a) LSTM MSE only prices</a:t>
                      </a:r>
                    </a:p>
                  </a:txBody>
                  <a:tcPr marL="68161" marR="6816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100">
                          <a:effectLst/>
                          <a:latin typeface="+mj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(4b) LSTM MSE with news</a:t>
                      </a:r>
                    </a:p>
                  </a:txBody>
                  <a:tcPr marL="68161" marR="6816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12601000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200" b="1">
                          <a:effectLst/>
                          <a:latin typeface="+mj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LSTM MAE</a:t>
                      </a:r>
                      <a:endParaRPr lang="en-US" sz="1200">
                        <a:effectLst/>
                        <a:latin typeface="+mj-lt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161" marR="6816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100">
                          <a:effectLst/>
                          <a:latin typeface="+mj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(5a) LSTM MAE only prices</a:t>
                      </a:r>
                    </a:p>
                  </a:txBody>
                  <a:tcPr marL="68161" marR="6816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100" dirty="0">
                          <a:effectLst/>
                          <a:latin typeface="+mj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(5b) LSTM MAE with news</a:t>
                      </a:r>
                    </a:p>
                  </a:txBody>
                  <a:tcPr marL="68161" marR="6816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085773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200" b="1" dirty="0">
                          <a:effectLst/>
                          <a:latin typeface="+mj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LSTM custom loss</a:t>
                      </a:r>
                      <a:endParaRPr lang="en-US" sz="1200" dirty="0">
                        <a:effectLst/>
                        <a:latin typeface="+mj-lt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161" marR="6816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100" dirty="0">
                          <a:effectLst/>
                          <a:latin typeface="+mj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(6a) LSTM custom loss only prices</a:t>
                      </a:r>
                    </a:p>
                  </a:txBody>
                  <a:tcPr marL="68161" marR="6816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100" dirty="0">
                          <a:effectLst/>
                          <a:latin typeface="+mj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(6b) LSTM custom loss with news</a:t>
                      </a:r>
                    </a:p>
                  </a:txBody>
                  <a:tcPr marL="68161" marR="6816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12703025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E24B955D-17ED-4089-A3AF-9E0C7247F8FE}"/>
              </a:ext>
            </a:extLst>
          </p:cNvPr>
          <p:cNvSpPr/>
          <p:nvPr/>
        </p:nvSpPr>
        <p:spPr>
          <a:xfrm rot="16200000">
            <a:off x="-72762" y="5724351"/>
            <a:ext cx="1393335" cy="275028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200" b="1" i="1" dirty="0">
                <a:solidFill>
                  <a:schemeClr val="tx1"/>
                </a:solidFill>
                <a:latin typeface="Trebuchet MS" panose="020B0603020202020204" pitchFamily="34" charset="0"/>
              </a:rPr>
              <a:t>Modelling and evaluation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7B82985-CC52-457D-922B-2DAC2F15A868}"/>
              </a:ext>
            </a:extLst>
          </p:cNvPr>
          <p:cNvCxnSpPr/>
          <p:nvPr/>
        </p:nvCxnSpPr>
        <p:spPr>
          <a:xfrm rot="16200000">
            <a:off x="62952" y="5859271"/>
            <a:ext cx="1402079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D24F9324-92E9-406A-8B42-3D87DBB8101B}"/>
              </a:ext>
            </a:extLst>
          </p:cNvPr>
          <p:cNvSpPr/>
          <p:nvPr/>
        </p:nvSpPr>
        <p:spPr>
          <a:xfrm>
            <a:off x="927715" y="4624429"/>
            <a:ext cx="2478729" cy="36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Trebuchet MS" panose="020B0603020202020204" pitchFamily="34" charset="0"/>
              </a:rPr>
              <a:t>Data processing for ML model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6EAEEC8-C77B-450B-8298-3FF94483B563}"/>
              </a:ext>
            </a:extLst>
          </p:cNvPr>
          <p:cNvSpPr/>
          <p:nvPr/>
        </p:nvSpPr>
        <p:spPr>
          <a:xfrm>
            <a:off x="3616264" y="4624429"/>
            <a:ext cx="2478729" cy="36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Trebuchet MS" panose="020B0603020202020204" pitchFamily="34" charset="0"/>
              </a:rPr>
              <a:t>Data processing for sequence model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8BC0D02-63AC-4985-A565-DB5971F6531A}"/>
              </a:ext>
            </a:extLst>
          </p:cNvPr>
          <p:cNvSpPr/>
          <p:nvPr/>
        </p:nvSpPr>
        <p:spPr>
          <a:xfrm>
            <a:off x="2347156" y="3860805"/>
            <a:ext cx="2328398" cy="432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Trebuchet MS" panose="020B0603020202020204" pitchFamily="34" charset="0"/>
              </a:rPr>
              <a:t>Merge news and price data of selected companies to a dataset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C6BC691-5AC7-4B31-BEBB-E1CB498142AE}"/>
              </a:ext>
            </a:extLst>
          </p:cNvPr>
          <p:cNvCxnSpPr>
            <a:cxnSpLocks/>
          </p:cNvCxnSpPr>
          <p:nvPr/>
        </p:nvCxnSpPr>
        <p:spPr>
          <a:xfrm>
            <a:off x="4347981" y="4298662"/>
            <a:ext cx="0" cy="324000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EAA1EAA-C858-4290-984B-52F791B6BC49}"/>
              </a:ext>
            </a:extLst>
          </p:cNvPr>
          <p:cNvCxnSpPr>
            <a:cxnSpLocks/>
          </p:cNvCxnSpPr>
          <p:nvPr/>
        </p:nvCxnSpPr>
        <p:spPr>
          <a:xfrm>
            <a:off x="2674728" y="4298662"/>
            <a:ext cx="0" cy="324000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060131EB-FF03-4F6C-9EEE-1919561B11B6}"/>
              </a:ext>
            </a:extLst>
          </p:cNvPr>
          <p:cNvSpPr/>
          <p:nvPr/>
        </p:nvSpPr>
        <p:spPr>
          <a:xfrm>
            <a:off x="927715" y="6096889"/>
            <a:ext cx="2583638" cy="432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Trebuchet MS" panose="020B0603020202020204" pitchFamily="34" charset="0"/>
              </a:rPr>
              <a:t>Compare them using model evaluation and profitability metrics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AE02A25-B23D-4B05-A1C3-993257ACDEF5}"/>
              </a:ext>
            </a:extLst>
          </p:cNvPr>
          <p:cNvSpPr/>
          <p:nvPr/>
        </p:nvSpPr>
        <p:spPr>
          <a:xfrm>
            <a:off x="3511355" y="6096889"/>
            <a:ext cx="2583638" cy="432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Trebuchet MS" panose="020B0603020202020204" pitchFamily="34" charset="0"/>
              </a:rPr>
              <a:t>Measure the impact of news features on model performance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82E8642-9673-4B7C-83E7-FFD3638F1786}"/>
              </a:ext>
            </a:extLst>
          </p:cNvPr>
          <p:cNvSpPr/>
          <p:nvPr/>
        </p:nvSpPr>
        <p:spPr>
          <a:xfrm>
            <a:off x="929558" y="5821294"/>
            <a:ext cx="5163594" cy="27360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Trebuchet MS" panose="020B0603020202020204" pitchFamily="34" charset="0"/>
              </a:rPr>
              <a:t>Performance comparison on models with news features or not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429DEF5-26ED-49D0-8D7D-6D8260F0B757}"/>
              </a:ext>
            </a:extLst>
          </p:cNvPr>
          <p:cNvSpPr/>
          <p:nvPr/>
        </p:nvSpPr>
        <p:spPr>
          <a:xfrm>
            <a:off x="927715" y="5157829"/>
            <a:ext cx="2478729" cy="360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Trebuchet MS" panose="020B0603020202020204" pitchFamily="34" charset="0"/>
              </a:rPr>
              <a:t>Regression and Boosting models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5791126-D227-4CC0-8D7D-6EE59088E3C6}"/>
              </a:ext>
            </a:extLst>
          </p:cNvPr>
          <p:cNvSpPr/>
          <p:nvPr/>
        </p:nvSpPr>
        <p:spPr>
          <a:xfrm>
            <a:off x="3616264" y="5157829"/>
            <a:ext cx="2478729" cy="360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Trebuchet MS" panose="020B0603020202020204" pitchFamily="34" charset="0"/>
              </a:rPr>
              <a:t>LSTM Networks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225846B-FF20-4D01-9A4B-7D55C2EC4A2C}"/>
              </a:ext>
            </a:extLst>
          </p:cNvPr>
          <p:cNvCxnSpPr>
            <a:cxnSpLocks/>
            <a:stCxn id="9" idx="2"/>
            <a:endCxn id="17" idx="0"/>
          </p:cNvCxnSpPr>
          <p:nvPr/>
        </p:nvCxnSpPr>
        <p:spPr>
          <a:xfrm>
            <a:off x="2167079" y="4984429"/>
            <a:ext cx="0" cy="173400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C8147F4-699E-4016-BB5B-0A88B9AC988A}"/>
              </a:ext>
            </a:extLst>
          </p:cNvPr>
          <p:cNvCxnSpPr>
            <a:cxnSpLocks/>
            <a:stCxn id="10" idx="2"/>
            <a:endCxn id="18" idx="0"/>
          </p:cNvCxnSpPr>
          <p:nvPr/>
        </p:nvCxnSpPr>
        <p:spPr>
          <a:xfrm>
            <a:off x="4855629" y="4984429"/>
            <a:ext cx="0" cy="173400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227C018-8198-415B-B936-628F12640180}"/>
              </a:ext>
            </a:extLst>
          </p:cNvPr>
          <p:cNvCxnSpPr>
            <a:cxnSpLocks/>
          </p:cNvCxnSpPr>
          <p:nvPr/>
        </p:nvCxnSpPr>
        <p:spPr>
          <a:xfrm>
            <a:off x="2167079" y="5517829"/>
            <a:ext cx="0" cy="324000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139CF70-4E33-4B60-B8FE-E0F5F8041BCA}"/>
              </a:ext>
            </a:extLst>
          </p:cNvPr>
          <p:cNvCxnSpPr>
            <a:cxnSpLocks/>
          </p:cNvCxnSpPr>
          <p:nvPr/>
        </p:nvCxnSpPr>
        <p:spPr>
          <a:xfrm>
            <a:off x="4855629" y="5517829"/>
            <a:ext cx="0" cy="324000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38117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917B1CC-55DE-40E2-A3AE-E58BF7F613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405000"/>
            <a:ext cx="5472000" cy="720000"/>
          </a:xfrm>
        </p:spPr>
        <p:txBody>
          <a:bodyPr/>
          <a:lstStyle/>
          <a:p>
            <a:r>
              <a:rPr lang="en-US" dirty="0"/>
              <a:t>Metrics: 2 regression, 3 classification and profitability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B9B315A-53D2-44C0-B84F-13012B95B68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54" name="Table 53">
            <a:extLst>
              <a:ext uri="{FF2B5EF4-FFF2-40B4-BE49-F238E27FC236}">
                <a16:creationId xmlns:a16="http://schemas.microsoft.com/office/drawing/2014/main" id="{D3DE536C-45E8-4CC6-B16B-41C042B67F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318112"/>
              </p:ext>
            </p:extLst>
          </p:nvPr>
        </p:nvGraphicFramePr>
        <p:xfrm>
          <a:off x="6193655" y="1366067"/>
          <a:ext cx="5761038" cy="4428140"/>
        </p:xfrm>
        <a:graphic>
          <a:graphicData uri="http://schemas.openxmlformats.org/drawingml/2006/table">
            <a:tbl>
              <a:tblPr firstRow="1" firstCol="1" bandRow="1"/>
              <a:tblGrid>
                <a:gridCol w="1556551">
                  <a:extLst>
                    <a:ext uri="{9D8B030D-6E8A-4147-A177-3AD203B41FA5}">
                      <a16:colId xmlns:a16="http://schemas.microsoft.com/office/drawing/2014/main" val="1784994361"/>
                    </a:ext>
                  </a:extLst>
                </a:gridCol>
                <a:gridCol w="4204487">
                  <a:extLst>
                    <a:ext uri="{9D8B030D-6E8A-4147-A177-3AD203B41FA5}">
                      <a16:colId xmlns:a16="http://schemas.microsoft.com/office/drawing/2014/main" val="1250738861"/>
                    </a:ext>
                  </a:extLst>
                </a:gridCol>
              </a:tblGrid>
              <a:tr h="288290">
                <a:tc gridSpan="2"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200" b="1" dirty="0">
                          <a:effectLst/>
                          <a:latin typeface="+mj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Table </a:t>
                      </a:r>
                      <a:r>
                        <a:rPr lang="ru-RU" sz="1200" b="1" dirty="0">
                          <a:effectLst/>
                          <a:latin typeface="+mj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11</a:t>
                      </a:r>
                      <a:r>
                        <a:rPr lang="en-US" sz="1200" b="1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. Model evaluation metrics</a:t>
                      </a:r>
                      <a:endParaRPr lang="en-US" sz="1200" dirty="0">
                        <a:effectLst/>
                        <a:latin typeface="+mj-lt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3742428"/>
                  </a:ext>
                </a:extLst>
              </a:tr>
              <a:tr h="323850">
                <a:tc>
                  <a:txBody>
                    <a:bodyPr/>
                    <a:lstStyle/>
                    <a:p>
                      <a:pPr indent="0" algn="just">
                        <a:lnSpc>
                          <a:spcPct val="100000"/>
                        </a:lnSpc>
                      </a:pPr>
                      <a:r>
                        <a:rPr lang="en-US" sz="1200" b="1" dirty="0">
                          <a:effectLst/>
                          <a:latin typeface="+mj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Metric</a:t>
                      </a:r>
                      <a:endParaRPr lang="en-US" sz="1200" dirty="0">
                        <a:effectLst/>
                        <a:latin typeface="+mj-lt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just">
                        <a:lnSpc>
                          <a:spcPct val="100000"/>
                        </a:lnSpc>
                      </a:pPr>
                      <a:r>
                        <a:rPr lang="en-US" sz="1200" b="1" dirty="0">
                          <a:effectLst/>
                          <a:latin typeface="+mj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Description</a:t>
                      </a:r>
                      <a:endParaRPr lang="en-US" sz="1200" dirty="0">
                        <a:effectLst/>
                        <a:latin typeface="+mj-lt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7838778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200" b="0" dirty="0">
                          <a:effectLst/>
                          <a:latin typeface="+mj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Mean squared error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200" dirty="0">
                          <a:effectLst/>
                          <a:latin typeface="+mj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MSE penalizes larger errors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3991745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200" b="0" dirty="0">
                          <a:effectLst/>
                          <a:latin typeface="+mj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Mean average error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200" dirty="0">
                          <a:effectLst/>
                          <a:latin typeface="+mj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The relation between the metric value and a deviation is linear.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6026295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200" b="0" dirty="0">
                          <a:effectLst/>
                          <a:latin typeface="+mj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AUC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200" dirty="0">
                          <a:effectLst/>
                          <a:latin typeface="+mj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AUC shows the ability of a model to distinguish growth and drop. A good model returns higher prediction for higher actual price change.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9276584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200" b="0" dirty="0">
                          <a:effectLst/>
                          <a:latin typeface="+mj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Accuracy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200" dirty="0">
                          <a:effectLst/>
                          <a:latin typeface="+mj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Accuracy is calculated as a proportion of correctly predicted observations divided by the number of all observations.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2698160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200" b="0" dirty="0">
                          <a:effectLst/>
                          <a:latin typeface="+mj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Precision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200" dirty="0">
                          <a:effectLst/>
                          <a:latin typeface="+mj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Precision is calculated as a proportion of correctly predicted growths divided by the number of all predicted growths.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7009282"/>
                  </a:ext>
                </a:extLst>
              </a:tr>
              <a:tr h="576000"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200" b="0" dirty="0">
                          <a:effectLst/>
                          <a:latin typeface="+mj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Profitability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200" dirty="0">
                          <a:effectLst/>
                          <a:latin typeface="+mj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Reflects the profit of trading strategy discussed below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9099130"/>
                  </a:ext>
                </a:extLst>
              </a:tr>
            </a:tbl>
          </a:graphicData>
        </a:graphic>
      </p:graphicFrame>
      <p:sp>
        <p:nvSpPr>
          <p:cNvPr id="71" name="Rectangle 70">
            <a:extLst>
              <a:ext uri="{FF2B5EF4-FFF2-40B4-BE49-F238E27FC236}">
                <a16:creationId xmlns:a16="http://schemas.microsoft.com/office/drawing/2014/main" id="{C5685982-3015-4487-8B7E-5D6466842A18}"/>
              </a:ext>
            </a:extLst>
          </p:cNvPr>
          <p:cNvSpPr/>
          <p:nvPr/>
        </p:nvSpPr>
        <p:spPr>
          <a:xfrm rot="16200000">
            <a:off x="-72762" y="5724351"/>
            <a:ext cx="1393335" cy="275028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200" b="1" i="1" dirty="0">
                <a:solidFill>
                  <a:schemeClr val="tx1"/>
                </a:solidFill>
                <a:latin typeface="Trebuchet MS" panose="020B0603020202020204" pitchFamily="34" charset="0"/>
              </a:rPr>
              <a:t>Modelling and evaluation</a:t>
            </a:r>
          </a:p>
        </p:txBody>
      </p: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75F5DA4F-F579-43CE-977B-56B772ADB7F5}"/>
              </a:ext>
            </a:extLst>
          </p:cNvPr>
          <p:cNvCxnSpPr/>
          <p:nvPr/>
        </p:nvCxnSpPr>
        <p:spPr>
          <a:xfrm rot="16200000">
            <a:off x="62952" y="5859271"/>
            <a:ext cx="1402079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 72">
            <a:extLst>
              <a:ext uri="{FF2B5EF4-FFF2-40B4-BE49-F238E27FC236}">
                <a16:creationId xmlns:a16="http://schemas.microsoft.com/office/drawing/2014/main" id="{A235E1D7-E102-4834-8C87-11DE0A5A2BC4}"/>
              </a:ext>
            </a:extLst>
          </p:cNvPr>
          <p:cNvSpPr/>
          <p:nvPr/>
        </p:nvSpPr>
        <p:spPr>
          <a:xfrm>
            <a:off x="927715" y="6096889"/>
            <a:ext cx="2583638" cy="432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Trebuchet MS" panose="020B0603020202020204" pitchFamily="34" charset="0"/>
              </a:rPr>
              <a:t>Compare them using model evaluation and profitability metrics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C32DEE8A-13DE-4C9E-8224-E4DFFFBF28F4}"/>
              </a:ext>
            </a:extLst>
          </p:cNvPr>
          <p:cNvSpPr/>
          <p:nvPr/>
        </p:nvSpPr>
        <p:spPr>
          <a:xfrm>
            <a:off x="3511355" y="6096889"/>
            <a:ext cx="2583638" cy="432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Trebuchet MS" panose="020B0603020202020204" pitchFamily="34" charset="0"/>
              </a:rPr>
              <a:t>Measure the impact of news features on model performance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95E3B3A1-ECCB-459A-B2FD-4AB0C16ECD69}"/>
              </a:ext>
            </a:extLst>
          </p:cNvPr>
          <p:cNvSpPr/>
          <p:nvPr/>
        </p:nvSpPr>
        <p:spPr>
          <a:xfrm>
            <a:off x="929558" y="5821294"/>
            <a:ext cx="5163594" cy="27360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Trebuchet MS" panose="020B0603020202020204" pitchFamily="34" charset="0"/>
              </a:rPr>
              <a:t>Performance comparison on models with news features or not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5DD054F7-5541-4B5A-B65E-62076CA6CF20}"/>
              </a:ext>
            </a:extLst>
          </p:cNvPr>
          <p:cNvSpPr/>
          <p:nvPr/>
        </p:nvSpPr>
        <p:spPr>
          <a:xfrm>
            <a:off x="927715" y="5157829"/>
            <a:ext cx="2478729" cy="36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Trebuchet MS" panose="020B0603020202020204" pitchFamily="34" charset="0"/>
              </a:rPr>
              <a:t>Regression and Boosting models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CAB2C340-682F-4249-96F6-27D7068FA3F9}"/>
              </a:ext>
            </a:extLst>
          </p:cNvPr>
          <p:cNvSpPr/>
          <p:nvPr/>
        </p:nvSpPr>
        <p:spPr>
          <a:xfrm>
            <a:off x="3616264" y="5157829"/>
            <a:ext cx="2478729" cy="36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Trebuchet MS" panose="020B0603020202020204" pitchFamily="34" charset="0"/>
              </a:rPr>
              <a:t>LSTM Networks</a:t>
            </a:r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24F6F795-3630-4102-A990-CE477675601C}"/>
              </a:ext>
            </a:extLst>
          </p:cNvPr>
          <p:cNvCxnSpPr>
            <a:cxnSpLocks/>
          </p:cNvCxnSpPr>
          <p:nvPr/>
        </p:nvCxnSpPr>
        <p:spPr>
          <a:xfrm>
            <a:off x="2167079" y="5517829"/>
            <a:ext cx="0" cy="324000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EDB9DCCC-AA55-4A97-83A7-CE06CDE6AAE8}"/>
              </a:ext>
            </a:extLst>
          </p:cNvPr>
          <p:cNvCxnSpPr>
            <a:cxnSpLocks/>
          </p:cNvCxnSpPr>
          <p:nvPr/>
        </p:nvCxnSpPr>
        <p:spPr>
          <a:xfrm>
            <a:off x="4855629" y="5517829"/>
            <a:ext cx="0" cy="324000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36739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917B1CC-55DE-40E2-A3AE-E58BF7F613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405000"/>
            <a:ext cx="5472000" cy="720000"/>
          </a:xfrm>
        </p:spPr>
        <p:txBody>
          <a:bodyPr/>
          <a:lstStyle/>
          <a:p>
            <a:r>
              <a:rPr lang="en-US" dirty="0"/>
              <a:t>Trading strategy – the capital</a:t>
            </a:r>
            <a:r>
              <a:rPr lang="ru-RU" dirty="0"/>
              <a:t> </a:t>
            </a:r>
            <a:r>
              <a:rPr lang="en-US" dirty="0"/>
              <a:t>allocation between 5 days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B9B315A-53D2-44C0-B84F-13012B95B68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FEFB82A1-57D2-44F6-860D-700066E6203F}"/>
              </a:ext>
            </a:extLst>
          </p:cNvPr>
          <p:cNvCxnSpPr>
            <a:cxnSpLocks/>
            <a:stCxn id="68" idx="1"/>
          </p:cNvCxnSpPr>
          <p:nvPr/>
        </p:nvCxnSpPr>
        <p:spPr>
          <a:xfrm>
            <a:off x="6923672" y="3471818"/>
            <a:ext cx="4587398" cy="0"/>
          </a:xfrm>
          <a:prstGeom prst="line">
            <a:avLst/>
          </a:prstGeom>
          <a:noFill/>
          <a:ln w="57150" cap="flat" cmpd="sng" algn="ctr">
            <a:solidFill>
              <a:srgbClr val="4472C4"/>
            </a:solidFill>
            <a:prstDash val="solid"/>
            <a:miter lim="800000"/>
            <a:headEnd type="none" w="med" len="med"/>
            <a:tailEnd type="triangle" w="med" len="med"/>
          </a:ln>
          <a:effectLst/>
        </p:spPr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06A314B6-5899-45BF-A578-E77AF2E63F32}"/>
              </a:ext>
            </a:extLst>
          </p:cNvPr>
          <p:cNvCxnSpPr>
            <a:cxnSpLocks/>
            <a:stCxn id="73" idx="1"/>
          </p:cNvCxnSpPr>
          <p:nvPr/>
        </p:nvCxnSpPr>
        <p:spPr>
          <a:xfrm>
            <a:off x="6923672" y="4059021"/>
            <a:ext cx="4587398" cy="0"/>
          </a:xfrm>
          <a:prstGeom prst="line">
            <a:avLst/>
          </a:prstGeom>
          <a:noFill/>
          <a:ln w="57150" cap="flat" cmpd="sng" algn="ctr">
            <a:solidFill>
              <a:srgbClr val="4472C4"/>
            </a:solidFill>
            <a:prstDash val="solid"/>
            <a:miter lim="800000"/>
            <a:headEnd type="none" w="med" len="med"/>
            <a:tailEnd type="triangle" w="med" len="med"/>
          </a:ln>
          <a:effectLst/>
        </p:spPr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EDF4E049-28C4-443F-BC45-237F4F93E49F}"/>
              </a:ext>
            </a:extLst>
          </p:cNvPr>
          <p:cNvCxnSpPr>
            <a:cxnSpLocks/>
            <a:stCxn id="63" idx="1"/>
          </p:cNvCxnSpPr>
          <p:nvPr/>
        </p:nvCxnSpPr>
        <p:spPr>
          <a:xfrm>
            <a:off x="6923672" y="2896617"/>
            <a:ext cx="4587398" cy="0"/>
          </a:xfrm>
          <a:prstGeom prst="line">
            <a:avLst/>
          </a:prstGeom>
          <a:noFill/>
          <a:ln w="57150" cap="flat" cmpd="sng" algn="ctr">
            <a:solidFill>
              <a:srgbClr val="4472C4"/>
            </a:solidFill>
            <a:prstDash val="solid"/>
            <a:miter lim="800000"/>
            <a:headEnd type="none" w="med" len="med"/>
            <a:tailEnd type="triangle" w="med" len="med"/>
          </a:ln>
          <a:effectLst/>
        </p:spPr>
      </p:cxnSp>
      <p:sp>
        <p:nvSpPr>
          <p:cNvPr id="63" name="Rectangle 62">
            <a:extLst>
              <a:ext uri="{FF2B5EF4-FFF2-40B4-BE49-F238E27FC236}">
                <a16:creationId xmlns:a16="http://schemas.microsoft.com/office/drawing/2014/main" id="{4D7E3103-318C-4EC3-AF69-73B681B5FFEC}"/>
              </a:ext>
            </a:extLst>
          </p:cNvPr>
          <p:cNvSpPr/>
          <p:nvPr/>
        </p:nvSpPr>
        <p:spPr>
          <a:xfrm>
            <a:off x="6923672" y="2752617"/>
            <a:ext cx="648000" cy="288000"/>
          </a:xfrm>
          <a:prstGeom prst="rect">
            <a:avLst/>
          </a:prstGeom>
          <a:solidFill>
            <a:srgbClr val="4472C4">
              <a:lumMod val="40000"/>
              <a:lumOff val="60000"/>
            </a:srgbClr>
          </a:solidFill>
          <a:ln w="19050" cap="flat" cmpd="sng" algn="ctr">
            <a:solidFill>
              <a:srgbClr val="4472C4">
                <a:lumMod val="7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day 1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93F0464C-DE43-4C8A-A564-EB2AF2BD606B}"/>
              </a:ext>
            </a:extLst>
          </p:cNvPr>
          <p:cNvSpPr/>
          <p:nvPr/>
        </p:nvSpPr>
        <p:spPr>
          <a:xfrm>
            <a:off x="7794896" y="2752617"/>
            <a:ext cx="648000" cy="288000"/>
          </a:xfrm>
          <a:prstGeom prst="rect">
            <a:avLst/>
          </a:prstGeom>
          <a:solidFill>
            <a:srgbClr val="919191">
              <a:lumMod val="20000"/>
              <a:lumOff val="80000"/>
            </a:srgbClr>
          </a:solidFill>
          <a:ln w="19050" cap="flat" cmpd="sng" algn="ctr">
            <a:solidFill>
              <a:srgbClr val="91919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day 2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39868A52-99A8-4D9D-9E0E-152C0A6EEB7B}"/>
              </a:ext>
            </a:extLst>
          </p:cNvPr>
          <p:cNvSpPr/>
          <p:nvPr/>
        </p:nvSpPr>
        <p:spPr>
          <a:xfrm>
            <a:off x="8666120" y="2752617"/>
            <a:ext cx="648000" cy="288000"/>
          </a:xfrm>
          <a:prstGeom prst="rect">
            <a:avLst/>
          </a:prstGeom>
          <a:solidFill>
            <a:srgbClr val="B0C85A">
              <a:lumMod val="40000"/>
              <a:lumOff val="60000"/>
            </a:srgbClr>
          </a:solidFill>
          <a:ln w="19050" cap="flat" cmpd="sng" algn="ctr">
            <a:solidFill>
              <a:srgbClr val="B0C85A">
                <a:lumMod val="7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day 3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82FA16A9-1F52-4A4D-8799-F3EFE3F2133A}"/>
              </a:ext>
            </a:extLst>
          </p:cNvPr>
          <p:cNvSpPr/>
          <p:nvPr/>
        </p:nvSpPr>
        <p:spPr>
          <a:xfrm>
            <a:off x="9537344" y="2752617"/>
            <a:ext cx="648000" cy="288000"/>
          </a:xfrm>
          <a:prstGeom prst="rect">
            <a:avLst/>
          </a:prstGeom>
          <a:solidFill>
            <a:srgbClr val="F3B552">
              <a:lumMod val="40000"/>
              <a:lumOff val="60000"/>
            </a:srgbClr>
          </a:solidFill>
          <a:ln w="19050" cap="flat" cmpd="sng" algn="ctr">
            <a:solidFill>
              <a:srgbClr val="F3B552">
                <a:lumMod val="7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day 4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8AEA08AA-B0A2-4D59-9CBB-8F2DCA26764F}"/>
              </a:ext>
            </a:extLst>
          </p:cNvPr>
          <p:cNvSpPr/>
          <p:nvPr/>
        </p:nvSpPr>
        <p:spPr>
          <a:xfrm>
            <a:off x="10408568" y="2752617"/>
            <a:ext cx="648000" cy="288000"/>
          </a:xfrm>
          <a:prstGeom prst="rect">
            <a:avLst/>
          </a:prstGeom>
          <a:solidFill>
            <a:srgbClr val="EB0402">
              <a:lumMod val="20000"/>
              <a:lumOff val="80000"/>
            </a:srgbClr>
          </a:solidFill>
          <a:ln w="19050" cap="flat" cmpd="sng" algn="ctr">
            <a:solidFill>
              <a:srgbClr val="EB040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day 5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EE7136B7-F266-4545-BAF4-CF1A0A529B08}"/>
              </a:ext>
            </a:extLst>
          </p:cNvPr>
          <p:cNvSpPr/>
          <p:nvPr/>
        </p:nvSpPr>
        <p:spPr>
          <a:xfrm>
            <a:off x="6923672" y="3327818"/>
            <a:ext cx="648000" cy="288000"/>
          </a:xfrm>
          <a:prstGeom prst="rect">
            <a:avLst/>
          </a:prstGeom>
          <a:solidFill>
            <a:srgbClr val="4472C4">
              <a:lumMod val="40000"/>
              <a:lumOff val="60000"/>
            </a:srgbClr>
          </a:solidFill>
          <a:ln w="19050" cap="flat" cmpd="sng" algn="ctr">
            <a:solidFill>
              <a:srgbClr val="4472C4">
                <a:lumMod val="7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day 6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28DE4C6A-0DA4-4277-AF6B-8D5C70BE2275}"/>
              </a:ext>
            </a:extLst>
          </p:cNvPr>
          <p:cNvSpPr/>
          <p:nvPr/>
        </p:nvSpPr>
        <p:spPr>
          <a:xfrm>
            <a:off x="7794896" y="3327818"/>
            <a:ext cx="648000" cy="288000"/>
          </a:xfrm>
          <a:prstGeom prst="rect">
            <a:avLst/>
          </a:prstGeom>
          <a:solidFill>
            <a:srgbClr val="919191">
              <a:lumMod val="20000"/>
              <a:lumOff val="80000"/>
            </a:srgbClr>
          </a:solidFill>
          <a:ln w="19050" cap="flat" cmpd="sng" algn="ctr">
            <a:solidFill>
              <a:srgbClr val="91919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day 7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CD32F59F-92B7-47A1-8F60-B05103B68074}"/>
              </a:ext>
            </a:extLst>
          </p:cNvPr>
          <p:cNvSpPr/>
          <p:nvPr/>
        </p:nvSpPr>
        <p:spPr>
          <a:xfrm>
            <a:off x="8666120" y="3327818"/>
            <a:ext cx="648000" cy="288000"/>
          </a:xfrm>
          <a:prstGeom prst="rect">
            <a:avLst/>
          </a:prstGeom>
          <a:solidFill>
            <a:srgbClr val="B0C85A">
              <a:lumMod val="40000"/>
              <a:lumOff val="60000"/>
            </a:srgbClr>
          </a:solidFill>
          <a:ln w="19050" cap="flat" cmpd="sng" algn="ctr">
            <a:solidFill>
              <a:srgbClr val="B0C85A">
                <a:lumMod val="7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day 8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887F7425-7B99-4DE7-BB61-83582B116E83}"/>
              </a:ext>
            </a:extLst>
          </p:cNvPr>
          <p:cNvSpPr/>
          <p:nvPr/>
        </p:nvSpPr>
        <p:spPr>
          <a:xfrm>
            <a:off x="9537344" y="3327818"/>
            <a:ext cx="648000" cy="288000"/>
          </a:xfrm>
          <a:prstGeom prst="rect">
            <a:avLst/>
          </a:prstGeom>
          <a:solidFill>
            <a:srgbClr val="F3B552">
              <a:lumMod val="40000"/>
              <a:lumOff val="60000"/>
            </a:srgbClr>
          </a:solidFill>
          <a:ln w="19050" cap="flat" cmpd="sng" algn="ctr">
            <a:solidFill>
              <a:srgbClr val="F3B552">
                <a:lumMod val="7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day 9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FBDCF0D7-B1D2-4A91-A062-99D133B1FBB4}"/>
              </a:ext>
            </a:extLst>
          </p:cNvPr>
          <p:cNvSpPr/>
          <p:nvPr/>
        </p:nvSpPr>
        <p:spPr>
          <a:xfrm>
            <a:off x="10408568" y="3327818"/>
            <a:ext cx="648000" cy="288000"/>
          </a:xfrm>
          <a:prstGeom prst="rect">
            <a:avLst/>
          </a:prstGeom>
          <a:solidFill>
            <a:srgbClr val="EB0402">
              <a:lumMod val="20000"/>
              <a:lumOff val="80000"/>
            </a:srgbClr>
          </a:solidFill>
          <a:ln w="19050" cap="flat" cmpd="sng" algn="ctr">
            <a:solidFill>
              <a:srgbClr val="EB040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day 10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A6476234-31A2-47BD-9313-3DE276E00F7F}"/>
              </a:ext>
            </a:extLst>
          </p:cNvPr>
          <p:cNvSpPr/>
          <p:nvPr/>
        </p:nvSpPr>
        <p:spPr>
          <a:xfrm>
            <a:off x="6923672" y="3915021"/>
            <a:ext cx="648000" cy="288000"/>
          </a:xfrm>
          <a:prstGeom prst="rect">
            <a:avLst/>
          </a:prstGeom>
          <a:solidFill>
            <a:srgbClr val="4472C4">
              <a:lumMod val="40000"/>
              <a:lumOff val="60000"/>
            </a:srgbClr>
          </a:solidFill>
          <a:ln w="19050" cap="flat" cmpd="sng" algn="ctr">
            <a:solidFill>
              <a:srgbClr val="4472C4">
                <a:lumMod val="7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day 11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27427A4C-69FD-46F3-833B-D0B7647A2E34}"/>
              </a:ext>
            </a:extLst>
          </p:cNvPr>
          <p:cNvSpPr/>
          <p:nvPr/>
        </p:nvSpPr>
        <p:spPr>
          <a:xfrm>
            <a:off x="7794896" y="3915021"/>
            <a:ext cx="648000" cy="288000"/>
          </a:xfrm>
          <a:prstGeom prst="rect">
            <a:avLst/>
          </a:prstGeom>
          <a:solidFill>
            <a:srgbClr val="919191">
              <a:lumMod val="20000"/>
              <a:lumOff val="80000"/>
            </a:srgbClr>
          </a:solidFill>
          <a:ln w="19050" cap="flat" cmpd="sng" algn="ctr">
            <a:solidFill>
              <a:srgbClr val="91919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day 12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A9068849-D1E0-4CAF-81E0-FB46E975DA61}"/>
              </a:ext>
            </a:extLst>
          </p:cNvPr>
          <p:cNvSpPr/>
          <p:nvPr/>
        </p:nvSpPr>
        <p:spPr>
          <a:xfrm>
            <a:off x="8666120" y="3915021"/>
            <a:ext cx="648000" cy="288000"/>
          </a:xfrm>
          <a:prstGeom prst="rect">
            <a:avLst/>
          </a:prstGeom>
          <a:solidFill>
            <a:srgbClr val="B0C85A">
              <a:lumMod val="40000"/>
              <a:lumOff val="60000"/>
            </a:srgbClr>
          </a:solidFill>
          <a:ln w="19050" cap="flat" cmpd="sng" algn="ctr">
            <a:solidFill>
              <a:srgbClr val="B0C85A">
                <a:lumMod val="7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day 13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ECE3A48E-4564-4F97-8DB1-E71791962656}"/>
              </a:ext>
            </a:extLst>
          </p:cNvPr>
          <p:cNvSpPr/>
          <p:nvPr/>
        </p:nvSpPr>
        <p:spPr>
          <a:xfrm>
            <a:off x="9537344" y="3915021"/>
            <a:ext cx="648000" cy="288000"/>
          </a:xfrm>
          <a:prstGeom prst="rect">
            <a:avLst/>
          </a:prstGeom>
          <a:solidFill>
            <a:srgbClr val="F3B552">
              <a:lumMod val="40000"/>
              <a:lumOff val="60000"/>
            </a:srgbClr>
          </a:solidFill>
          <a:ln w="19050" cap="flat" cmpd="sng" algn="ctr">
            <a:solidFill>
              <a:srgbClr val="F3B552">
                <a:lumMod val="7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day 14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AECC38DF-AD1F-4E35-93C0-2C4FB0834577}"/>
              </a:ext>
            </a:extLst>
          </p:cNvPr>
          <p:cNvSpPr/>
          <p:nvPr/>
        </p:nvSpPr>
        <p:spPr>
          <a:xfrm>
            <a:off x="10408568" y="3915021"/>
            <a:ext cx="648000" cy="288000"/>
          </a:xfrm>
          <a:prstGeom prst="rect">
            <a:avLst/>
          </a:prstGeom>
          <a:solidFill>
            <a:srgbClr val="EB0402">
              <a:lumMod val="20000"/>
              <a:lumOff val="80000"/>
            </a:srgbClr>
          </a:solidFill>
          <a:ln w="19050" cap="flat" cmpd="sng" algn="ctr">
            <a:solidFill>
              <a:srgbClr val="EB040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day 15</a:t>
            </a:r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4CFEC7E5-216F-424B-9844-050D31118B40}"/>
              </a:ext>
            </a:extLst>
          </p:cNvPr>
          <p:cNvCxnSpPr>
            <a:cxnSpLocks/>
          </p:cNvCxnSpPr>
          <p:nvPr/>
        </p:nvCxnSpPr>
        <p:spPr>
          <a:xfrm>
            <a:off x="9861344" y="3039284"/>
            <a:ext cx="0" cy="288000"/>
          </a:xfrm>
          <a:prstGeom prst="straightConnector1">
            <a:avLst/>
          </a:prstGeom>
          <a:noFill/>
          <a:ln w="19050" cap="flat" cmpd="sng" algn="ctr">
            <a:solidFill>
              <a:srgbClr val="F3B552">
                <a:lumMod val="75000"/>
              </a:srgbClr>
            </a:solidFill>
            <a:prstDash val="sysDash"/>
            <a:miter lim="800000"/>
            <a:headEnd type="none" w="med" len="med"/>
            <a:tailEnd type="arrow" w="med" len="med"/>
          </a:ln>
          <a:effectLst/>
        </p:spPr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56346634-943B-476E-A535-3423A0C2921B}"/>
              </a:ext>
            </a:extLst>
          </p:cNvPr>
          <p:cNvCxnSpPr>
            <a:cxnSpLocks/>
          </p:cNvCxnSpPr>
          <p:nvPr/>
        </p:nvCxnSpPr>
        <p:spPr>
          <a:xfrm>
            <a:off x="10732568" y="3039284"/>
            <a:ext cx="0" cy="288000"/>
          </a:xfrm>
          <a:prstGeom prst="straightConnector1">
            <a:avLst/>
          </a:prstGeom>
          <a:noFill/>
          <a:ln w="19050" cap="flat" cmpd="sng" algn="ctr">
            <a:solidFill>
              <a:srgbClr val="EB0402"/>
            </a:solidFill>
            <a:prstDash val="sysDash"/>
            <a:miter lim="800000"/>
            <a:headEnd type="none" w="med" len="med"/>
            <a:tailEnd type="arrow" w="med" len="med"/>
          </a:ln>
          <a:effectLst/>
        </p:spPr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2CD8BF58-525E-47D2-84C0-BB47FF2E7162}"/>
              </a:ext>
            </a:extLst>
          </p:cNvPr>
          <p:cNvCxnSpPr>
            <a:cxnSpLocks/>
          </p:cNvCxnSpPr>
          <p:nvPr/>
        </p:nvCxnSpPr>
        <p:spPr>
          <a:xfrm>
            <a:off x="7247672" y="3622976"/>
            <a:ext cx="0" cy="288000"/>
          </a:xfrm>
          <a:prstGeom prst="straightConnector1">
            <a:avLst/>
          </a:prstGeom>
          <a:noFill/>
          <a:ln w="19050" cap="flat" cmpd="sng" algn="ctr">
            <a:solidFill>
              <a:srgbClr val="4472C4">
                <a:lumMod val="75000"/>
              </a:srgbClr>
            </a:solidFill>
            <a:prstDash val="sysDash"/>
            <a:miter lim="800000"/>
            <a:headEnd type="none" w="med" len="med"/>
            <a:tailEnd type="arrow" w="med" len="med"/>
          </a:ln>
          <a:effectLst/>
        </p:spPr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9450D60B-8D82-4DF4-B4B0-73B123B25701}"/>
              </a:ext>
            </a:extLst>
          </p:cNvPr>
          <p:cNvCxnSpPr>
            <a:cxnSpLocks/>
          </p:cNvCxnSpPr>
          <p:nvPr/>
        </p:nvCxnSpPr>
        <p:spPr>
          <a:xfrm>
            <a:off x="8118896" y="3622976"/>
            <a:ext cx="0" cy="288000"/>
          </a:xfrm>
          <a:prstGeom prst="straightConnector1">
            <a:avLst/>
          </a:prstGeom>
          <a:noFill/>
          <a:ln w="19050" cap="flat" cmpd="sng" algn="ctr">
            <a:solidFill>
              <a:srgbClr val="919191"/>
            </a:solidFill>
            <a:prstDash val="sysDash"/>
            <a:miter lim="800000"/>
            <a:headEnd type="none" w="med" len="med"/>
            <a:tailEnd type="arrow" w="med" len="med"/>
          </a:ln>
          <a:effectLst/>
        </p:spPr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7FBA7BFB-003D-4954-BA3E-2A90D71AE702}"/>
              </a:ext>
            </a:extLst>
          </p:cNvPr>
          <p:cNvCxnSpPr>
            <a:cxnSpLocks/>
          </p:cNvCxnSpPr>
          <p:nvPr/>
        </p:nvCxnSpPr>
        <p:spPr>
          <a:xfrm>
            <a:off x="8990120" y="3622976"/>
            <a:ext cx="0" cy="288000"/>
          </a:xfrm>
          <a:prstGeom prst="straightConnector1">
            <a:avLst/>
          </a:prstGeom>
          <a:noFill/>
          <a:ln w="19050" cap="flat" cmpd="sng" algn="ctr">
            <a:solidFill>
              <a:srgbClr val="B0C85A"/>
            </a:solidFill>
            <a:prstDash val="sysDash"/>
            <a:miter lim="800000"/>
            <a:headEnd type="none" w="med" len="med"/>
            <a:tailEnd type="arrow" w="med" len="med"/>
          </a:ln>
          <a:effectLst/>
        </p:spPr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4A73D08B-95BA-4220-B290-EB332FE1AC84}"/>
              </a:ext>
            </a:extLst>
          </p:cNvPr>
          <p:cNvCxnSpPr>
            <a:cxnSpLocks/>
          </p:cNvCxnSpPr>
          <p:nvPr/>
        </p:nvCxnSpPr>
        <p:spPr>
          <a:xfrm>
            <a:off x="9861344" y="3622976"/>
            <a:ext cx="0" cy="288000"/>
          </a:xfrm>
          <a:prstGeom prst="straightConnector1">
            <a:avLst/>
          </a:prstGeom>
          <a:noFill/>
          <a:ln w="19050" cap="flat" cmpd="sng" algn="ctr">
            <a:solidFill>
              <a:srgbClr val="F3B552">
                <a:lumMod val="75000"/>
              </a:srgbClr>
            </a:solidFill>
            <a:prstDash val="sysDash"/>
            <a:miter lim="800000"/>
            <a:headEnd type="none" w="med" len="med"/>
            <a:tailEnd type="arrow" w="med" len="med"/>
          </a:ln>
          <a:effectLst/>
        </p:spPr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EB9D6B4C-CA29-4A38-AB8E-5F854983D896}"/>
              </a:ext>
            </a:extLst>
          </p:cNvPr>
          <p:cNvCxnSpPr>
            <a:cxnSpLocks/>
          </p:cNvCxnSpPr>
          <p:nvPr/>
        </p:nvCxnSpPr>
        <p:spPr>
          <a:xfrm>
            <a:off x="10732568" y="3622976"/>
            <a:ext cx="0" cy="288000"/>
          </a:xfrm>
          <a:prstGeom prst="straightConnector1">
            <a:avLst/>
          </a:prstGeom>
          <a:noFill/>
          <a:ln w="19050" cap="flat" cmpd="sng" algn="ctr">
            <a:solidFill>
              <a:srgbClr val="EB0402"/>
            </a:solidFill>
            <a:prstDash val="sysDash"/>
            <a:miter lim="800000"/>
            <a:headEnd type="none" w="med" len="med"/>
            <a:tailEnd type="arrow" w="med" len="med"/>
          </a:ln>
          <a:effectLst/>
        </p:spPr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407A714A-A6FE-4211-9EF9-73A4DE3A8465}"/>
              </a:ext>
            </a:extLst>
          </p:cNvPr>
          <p:cNvCxnSpPr>
            <a:cxnSpLocks/>
            <a:endCxn id="68" idx="1"/>
          </p:cNvCxnSpPr>
          <p:nvPr/>
        </p:nvCxnSpPr>
        <p:spPr>
          <a:xfrm>
            <a:off x="6469170" y="3471818"/>
            <a:ext cx="454502" cy="0"/>
          </a:xfrm>
          <a:prstGeom prst="line">
            <a:avLst/>
          </a:prstGeom>
          <a:noFill/>
          <a:ln w="57150" cap="flat" cmpd="sng" algn="ctr">
            <a:solidFill>
              <a:srgbClr val="4472C4"/>
            </a:solidFill>
            <a:prstDash val="solid"/>
            <a:miter lim="800000"/>
            <a:headEnd type="none" w="med" len="med"/>
            <a:tailEnd type="triangle" w="med" len="med"/>
          </a:ln>
          <a:effectLst/>
        </p:spPr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20C7F87F-BE3E-4F9C-9913-62B4214547B2}"/>
              </a:ext>
            </a:extLst>
          </p:cNvPr>
          <p:cNvCxnSpPr>
            <a:cxnSpLocks/>
            <a:endCxn id="73" idx="1"/>
          </p:cNvCxnSpPr>
          <p:nvPr/>
        </p:nvCxnSpPr>
        <p:spPr>
          <a:xfrm>
            <a:off x="6474092" y="4059021"/>
            <a:ext cx="449580" cy="0"/>
          </a:xfrm>
          <a:prstGeom prst="line">
            <a:avLst/>
          </a:prstGeom>
          <a:noFill/>
          <a:ln w="57150" cap="flat" cmpd="sng" algn="ctr">
            <a:solidFill>
              <a:srgbClr val="4472C4"/>
            </a:solidFill>
            <a:prstDash val="solid"/>
            <a:miter lim="800000"/>
            <a:headEnd type="none" w="med" len="med"/>
            <a:tailEnd type="triangle" w="med" len="med"/>
          </a:ln>
          <a:effectLst/>
        </p:spPr>
      </p:cxnSp>
      <p:sp>
        <p:nvSpPr>
          <p:cNvPr id="87" name="Rectangle 86">
            <a:extLst>
              <a:ext uri="{FF2B5EF4-FFF2-40B4-BE49-F238E27FC236}">
                <a16:creationId xmlns:a16="http://schemas.microsoft.com/office/drawing/2014/main" id="{518AA02F-9527-4A6C-B084-4ED58C779210}"/>
              </a:ext>
            </a:extLst>
          </p:cNvPr>
          <p:cNvSpPr/>
          <p:nvPr/>
        </p:nvSpPr>
        <p:spPr>
          <a:xfrm>
            <a:off x="6469170" y="1534504"/>
            <a:ext cx="5041900" cy="524477"/>
          </a:xfrm>
          <a:prstGeom prst="rect">
            <a:avLst/>
          </a:prstGeom>
          <a:noFill/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Proposed trading strategy means allocating</a:t>
            </a:r>
            <a:r>
              <a:rPr kumimoji="0" lang="ru-RU" sz="1200" b="1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 </a:t>
            </a: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1/5 of capital to recommended stocks for each day and sell them in 5 days.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32B7D79E-53D5-4443-92A8-87DFBE3B0D09}"/>
              </a:ext>
            </a:extLst>
          </p:cNvPr>
          <p:cNvSpPr/>
          <p:nvPr/>
        </p:nvSpPr>
        <p:spPr>
          <a:xfrm>
            <a:off x="6923672" y="2122887"/>
            <a:ext cx="648000" cy="417858"/>
          </a:xfrm>
          <a:prstGeom prst="rect">
            <a:avLst/>
          </a:prstGeom>
          <a:solidFill>
            <a:srgbClr val="FFFFFF">
              <a:lumMod val="95000"/>
            </a:srgb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20% capital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2E697684-2E21-447E-9927-7E7EED797A3B}"/>
              </a:ext>
            </a:extLst>
          </p:cNvPr>
          <p:cNvSpPr/>
          <p:nvPr/>
        </p:nvSpPr>
        <p:spPr>
          <a:xfrm>
            <a:off x="7794896" y="2122887"/>
            <a:ext cx="648000" cy="417858"/>
          </a:xfrm>
          <a:prstGeom prst="rect">
            <a:avLst/>
          </a:prstGeom>
          <a:solidFill>
            <a:srgbClr val="FFFFFF">
              <a:lumMod val="95000"/>
            </a:srgb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20% capital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ED9B69CA-297E-4186-9864-FB03B30D186E}"/>
              </a:ext>
            </a:extLst>
          </p:cNvPr>
          <p:cNvSpPr/>
          <p:nvPr/>
        </p:nvSpPr>
        <p:spPr>
          <a:xfrm>
            <a:off x="8666120" y="2122887"/>
            <a:ext cx="648000" cy="417858"/>
          </a:xfrm>
          <a:prstGeom prst="rect">
            <a:avLst/>
          </a:prstGeom>
          <a:solidFill>
            <a:srgbClr val="FFFFFF">
              <a:lumMod val="95000"/>
            </a:srgb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20% capital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C4A42168-0C76-48AA-AA20-1CFDB592764B}"/>
              </a:ext>
            </a:extLst>
          </p:cNvPr>
          <p:cNvSpPr/>
          <p:nvPr/>
        </p:nvSpPr>
        <p:spPr>
          <a:xfrm>
            <a:off x="9537344" y="2122887"/>
            <a:ext cx="648000" cy="417858"/>
          </a:xfrm>
          <a:prstGeom prst="rect">
            <a:avLst/>
          </a:prstGeom>
          <a:solidFill>
            <a:srgbClr val="FFFFFF">
              <a:lumMod val="95000"/>
            </a:srgb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20% capital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B7E27D4D-62EF-4210-ACEF-4625BE2A19EA}"/>
              </a:ext>
            </a:extLst>
          </p:cNvPr>
          <p:cNvSpPr/>
          <p:nvPr/>
        </p:nvSpPr>
        <p:spPr>
          <a:xfrm>
            <a:off x="10408568" y="2122887"/>
            <a:ext cx="648000" cy="417858"/>
          </a:xfrm>
          <a:prstGeom prst="rect">
            <a:avLst/>
          </a:prstGeom>
          <a:solidFill>
            <a:srgbClr val="FFFFFF">
              <a:lumMod val="95000"/>
            </a:srgb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20% capital</a:t>
            </a:r>
          </a:p>
        </p:txBody>
      </p: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A75E595A-24F2-4738-A10A-8E1B8DE35E61}"/>
              </a:ext>
            </a:extLst>
          </p:cNvPr>
          <p:cNvCxnSpPr>
            <a:cxnSpLocks/>
          </p:cNvCxnSpPr>
          <p:nvPr/>
        </p:nvCxnSpPr>
        <p:spPr>
          <a:xfrm>
            <a:off x="7247672" y="3045380"/>
            <a:ext cx="0" cy="288000"/>
          </a:xfrm>
          <a:prstGeom prst="straightConnector1">
            <a:avLst/>
          </a:prstGeom>
          <a:noFill/>
          <a:ln w="19050" cap="flat" cmpd="sng" algn="ctr">
            <a:solidFill>
              <a:srgbClr val="4472C4">
                <a:lumMod val="75000"/>
              </a:srgbClr>
            </a:solidFill>
            <a:prstDash val="sysDash"/>
            <a:miter lim="800000"/>
            <a:headEnd type="none" w="med" len="med"/>
            <a:tailEnd type="arrow" w="med" len="med"/>
          </a:ln>
          <a:effectLst/>
        </p:spPr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FC69F0C7-64C3-45EF-8A64-993103151A77}"/>
              </a:ext>
            </a:extLst>
          </p:cNvPr>
          <p:cNvCxnSpPr>
            <a:cxnSpLocks/>
          </p:cNvCxnSpPr>
          <p:nvPr/>
        </p:nvCxnSpPr>
        <p:spPr>
          <a:xfrm>
            <a:off x="8118896" y="3045380"/>
            <a:ext cx="0" cy="288000"/>
          </a:xfrm>
          <a:prstGeom prst="straightConnector1">
            <a:avLst/>
          </a:prstGeom>
          <a:noFill/>
          <a:ln w="19050" cap="flat" cmpd="sng" algn="ctr">
            <a:solidFill>
              <a:srgbClr val="919191"/>
            </a:solidFill>
            <a:prstDash val="sysDash"/>
            <a:miter lim="800000"/>
            <a:headEnd type="none" w="med" len="med"/>
            <a:tailEnd type="arrow" w="med" len="med"/>
          </a:ln>
          <a:effectLst/>
        </p:spPr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07233CA2-7474-4BAB-86F9-6BF5E6AA47B0}"/>
              </a:ext>
            </a:extLst>
          </p:cNvPr>
          <p:cNvCxnSpPr>
            <a:cxnSpLocks/>
          </p:cNvCxnSpPr>
          <p:nvPr/>
        </p:nvCxnSpPr>
        <p:spPr>
          <a:xfrm>
            <a:off x="8990120" y="3045380"/>
            <a:ext cx="0" cy="288000"/>
          </a:xfrm>
          <a:prstGeom prst="straightConnector1">
            <a:avLst/>
          </a:prstGeom>
          <a:noFill/>
          <a:ln w="19050" cap="flat" cmpd="sng" algn="ctr">
            <a:solidFill>
              <a:srgbClr val="B0C85A">
                <a:lumMod val="75000"/>
              </a:srgbClr>
            </a:solidFill>
            <a:prstDash val="sysDash"/>
            <a:miter lim="800000"/>
            <a:headEnd type="none" w="med" len="med"/>
            <a:tailEnd type="arrow" w="med" len="med"/>
          </a:ln>
          <a:effectLst/>
        </p:spPr>
      </p:cxnSp>
      <p:sp>
        <p:nvSpPr>
          <p:cNvPr id="96" name="Rectangle 95">
            <a:extLst>
              <a:ext uri="{FF2B5EF4-FFF2-40B4-BE49-F238E27FC236}">
                <a16:creationId xmlns:a16="http://schemas.microsoft.com/office/drawing/2014/main" id="{5CC1FE90-0CEE-462B-8CC9-7674DD8A7DEA}"/>
              </a:ext>
            </a:extLst>
          </p:cNvPr>
          <p:cNvSpPr/>
          <p:nvPr/>
        </p:nvSpPr>
        <p:spPr>
          <a:xfrm>
            <a:off x="6923672" y="4205833"/>
            <a:ext cx="648000" cy="360000"/>
          </a:xfrm>
          <a:prstGeom prst="rect">
            <a:avLst/>
          </a:prstGeom>
          <a:noFill/>
          <a:ln w="19050" cap="flat" cmpd="sng" algn="ctr">
            <a:solidFill>
              <a:srgbClr val="4472C4">
                <a:lumMod val="7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Tesla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95E72843-D5BC-46E1-8AA3-95B508760C5D}"/>
              </a:ext>
            </a:extLst>
          </p:cNvPr>
          <p:cNvSpPr/>
          <p:nvPr/>
        </p:nvSpPr>
        <p:spPr>
          <a:xfrm>
            <a:off x="7794896" y="4205833"/>
            <a:ext cx="648000" cy="180000"/>
          </a:xfrm>
          <a:prstGeom prst="rect">
            <a:avLst/>
          </a:prstGeom>
          <a:noFill/>
          <a:ln w="19050" cap="flat" cmpd="sng" algn="ctr">
            <a:solidFill>
              <a:srgbClr val="91919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Tesla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0919EDEF-DA8D-4EFE-9772-2FD8EBE413D2}"/>
              </a:ext>
            </a:extLst>
          </p:cNvPr>
          <p:cNvSpPr/>
          <p:nvPr/>
        </p:nvSpPr>
        <p:spPr>
          <a:xfrm>
            <a:off x="9537344" y="4205833"/>
            <a:ext cx="648000" cy="721088"/>
          </a:xfrm>
          <a:prstGeom prst="rect">
            <a:avLst/>
          </a:prstGeom>
          <a:noFill/>
          <a:ln w="19050" cap="flat" cmpd="sng" algn="ctr">
            <a:solidFill>
              <a:srgbClr val="F3B552">
                <a:lumMod val="7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-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30C6DD9C-DD18-4544-92B5-CCD69954F1E3}"/>
              </a:ext>
            </a:extLst>
          </p:cNvPr>
          <p:cNvSpPr/>
          <p:nvPr/>
        </p:nvSpPr>
        <p:spPr>
          <a:xfrm>
            <a:off x="10408568" y="4205833"/>
            <a:ext cx="648000" cy="721088"/>
          </a:xfrm>
          <a:prstGeom prst="rect">
            <a:avLst/>
          </a:prstGeom>
          <a:noFill/>
          <a:ln w="19050" cap="flat" cmpd="sng" algn="ctr">
            <a:solidFill>
              <a:srgbClr val="EB040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Netflix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106A4437-87A9-4223-9564-2FE7A8776A57}"/>
              </a:ext>
            </a:extLst>
          </p:cNvPr>
          <p:cNvSpPr/>
          <p:nvPr/>
        </p:nvSpPr>
        <p:spPr>
          <a:xfrm>
            <a:off x="6923672" y="4566921"/>
            <a:ext cx="648000" cy="360000"/>
          </a:xfrm>
          <a:prstGeom prst="rect">
            <a:avLst/>
          </a:prstGeom>
          <a:noFill/>
          <a:ln w="19050" cap="flat" cmpd="sng" algn="ctr">
            <a:solidFill>
              <a:srgbClr val="4472C4">
                <a:lumMod val="7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Apple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1C441153-F1CD-4BE8-853A-71E3C1326F11}"/>
              </a:ext>
            </a:extLst>
          </p:cNvPr>
          <p:cNvSpPr/>
          <p:nvPr/>
        </p:nvSpPr>
        <p:spPr>
          <a:xfrm>
            <a:off x="7794896" y="4388713"/>
            <a:ext cx="648000" cy="180000"/>
          </a:xfrm>
          <a:prstGeom prst="rect">
            <a:avLst/>
          </a:prstGeom>
          <a:noFill/>
          <a:ln w="19050" cap="flat" cmpd="sng" algn="ctr">
            <a:solidFill>
              <a:srgbClr val="91919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Apple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F8B91198-A1A5-4BC4-935F-0CBFA0E1B997}"/>
              </a:ext>
            </a:extLst>
          </p:cNvPr>
          <p:cNvSpPr/>
          <p:nvPr/>
        </p:nvSpPr>
        <p:spPr>
          <a:xfrm>
            <a:off x="7794896" y="4569688"/>
            <a:ext cx="648000" cy="180000"/>
          </a:xfrm>
          <a:prstGeom prst="rect">
            <a:avLst/>
          </a:prstGeom>
          <a:noFill/>
          <a:ln w="19050" cap="flat" cmpd="sng" algn="ctr">
            <a:solidFill>
              <a:srgbClr val="91919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Netflix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728EE77D-39B5-400F-81FC-4B6F63C80D2F}"/>
              </a:ext>
            </a:extLst>
          </p:cNvPr>
          <p:cNvSpPr/>
          <p:nvPr/>
        </p:nvSpPr>
        <p:spPr>
          <a:xfrm>
            <a:off x="7794896" y="4746921"/>
            <a:ext cx="648000" cy="180000"/>
          </a:xfrm>
          <a:prstGeom prst="rect">
            <a:avLst/>
          </a:prstGeom>
          <a:noFill/>
          <a:ln w="19050" cap="flat" cmpd="sng" algn="ctr">
            <a:solidFill>
              <a:srgbClr val="91919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Boeing</a:t>
            </a:r>
          </a:p>
        </p:txBody>
      </p: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F1018119-5FFF-49B3-89BF-7FC481A5C7C1}"/>
              </a:ext>
            </a:extLst>
          </p:cNvPr>
          <p:cNvGrpSpPr/>
          <p:nvPr/>
        </p:nvGrpSpPr>
        <p:grpSpPr>
          <a:xfrm>
            <a:off x="8666120" y="4206023"/>
            <a:ext cx="648000" cy="720898"/>
            <a:chOff x="5772000" y="2463610"/>
            <a:chExt cx="648000" cy="538208"/>
          </a:xfrm>
        </p:grpSpPr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51F5E919-F14E-4DEA-98B9-7028872F1817}"/>
                </a:ext>
              </a:extLst>
            </p:cNvPr>
            <p:cNvSpPr/>
            <p:nvPr/>
          </p:nvSpPr>
          <p:spPr>
            <a:xfrm>
              <a:off x="5772000" y="2463610"/>
              <a:ext cx="648000" cy="180000"/>
            </a:xfrm>
            <a:prstGeom prst="rect">
              <a:avLst/>
            </a:prstGeom>
            <a:noFill/>
            <a:ln w="19050" cap="flat" cmpd="sng" algn="ctr">
              <a:solidFill>
                <a:srgbClr val="B0C85A">
                  <a:lumMod val="7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rebuchet MS" panose="020B0603020202020204" pitchFamily="34" charset="0"/>
                  <a:ea typeface="+mn-ea"/>
                  <a:cs typeface="+mn-cs"/>
                </a:rPr>
                <a:t>Apple</a:t>
              </a:r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B8A6688D-BB47-4FEE-A211-3E3922C261B6}"/>
                </a:ext>
              </a:extLst>
            </p:cNvPr>
            <p:cNvSpPr/>
            <p:nvPr/>
          </p:nvSpPr>
          <p:spPr>
            <a:xfrm>
              <a:off x="5772000" y="2644585"/>
              <a:ext cx="648000" cy="180000"/>
            </a:xfrm>
            <a:prstGeom prst="rect">
              <a:avLst/>
            </a:prstGeom>
            <a:noFill/>
            <a:ln w="19050" cap="flat" cmpd="sng" algn="ctr">
              <a:solidFill>
                <a:srgbClr val="B0C85A">
                  <a:lumMod val="7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rebuchet MS" panose="020B0603020202020204" pitchFamily="34" charset="0"/>
                  <a:ea typeface="+mn-ea"/>
                  <a:cs typeface="+mn-cs"/>
                </a:rPr>
                <a:t>Netflix</a:t>
              </a:r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A4B1C604-8F29-4EA5-B50C-C647179548D2}"/>
                </a:ext>
              </a:extLst>
            </p:cNvPr>
            <p:cNvSpPr/>
            <p:nvPr/>
          </p:nvSpPr>
          <p:spPr>
            <a:xfrm>
              <a:off x="5772000" y="2821818"/>
              <a:ext cx="648000" cy="180000"/>
            </a:xfrm>
            <a:prstGeom prst="rect">
              <a:avLst/>
            </a:prstGeom>
            <a:noFill/>
            <a:ln w="19050" cap="flat" cmpd="sng" algn="ctr">
              <a:solidFill>
                <a:srgbClr val="B0C85A">
                  <a:lumMod val="7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rebuchet MS" panose="020B0603020202020204" pitchFamily="34" charset="0"/>
                  <a:ea typeface="+mn-ea"/>
                  <a:cs typeface="+mn-cs"/>
                </a:rPr>
                <a:t>Boeing</a:t>
              </a:r>
            </a:p>
          </p:txBody>
        </p:sp>
      </p:grpSp>
      <p:sp>
        <p:nvSpPr>
          <p:cNvPr id="108" name="Rectangle 107">
            <a:extLst>
              <a:ext uri="{FF2B5EF4-FFF2-40B4-BE49-F238E27FC236}">
                <a16:creationId xmlns:a16="http://schemas.microsoft.com/office/drawing/2014/main" id="{BA583D17-930A-49F8-9DAF-24153EC1FFEF}"/>
              </a:ext>
            </a:extLst>
          </p:cNvPr>
          <p:cNvSpPr/>
          <p:nvPr/>
        </p:nvSpPr>
        <p:spPr>
          <a:xfrm>
            <a:off x="6469170" y="5343481"/>
            <a:ext cx="5041900" cy="288861"/>
          </a:xfrm>
          <a:prstGeom prst="rect">
            <a:avLst/>
          </a:prstGeom>
          <a:noFill/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20% of capital per day is divided equally between recommended stocks</a:t>
            </a:r>
          </a:p>
        </p:txBody>
      </p:sp>
      <p:cxnSp>
        <p:nvCxnSpPr>
          <p:cNvPr id="109" name="Connector: Elbow 108">
            <a:extLst>
              <a:ext uri="{FF2B5EF4-FFF2-40B4-BE49-F238E27FC236}">
                <a16:creationId xmlns:a16="http://schemas.microsoft.com/office/drawing/2014/main" id="{3041535B-2C3F-4299-B794-FCBBDB1CC790}"/>
              </a:ext>
            </a:extLst>
          </p:cNvPr>
          <p:cNvCxnSpPr>
            <a:cxnSpLocks/>
            <a:stCxn id="100" idx="2"/>
            <a:endCxn id="108" idx="0"/>
          </p:cNvCxnSpPr>
          <p:nvPr/>
        </p:nvCxnSpPr>
        <p:spPr>
          <a:xfrm rot="16200000" flipH="1">
            <a:off x="7910616" y="4263977"/>
            <a:ext cx="416560" cy="1742448"/>
          </a:xfrm>
          <a:prstGeom prst="bentConnector3">
            <a:avLst/>
          </a:prstGeom>
          <a:noFill/>
          <a:ln w="19050" cap="flat" cmpd="sng" algn="ctr">
            <a:solidFill>
              <a:srgbClr val="4472C4">
                <a:lumMod val="75000"/>
              </a:srgbClr>
            </a:solidFill>
            <a:prstDash val="sysDot"/>
            <a:miter lim="800000"/>
            <a:tailEnd type="triangle"/>
          </a:ln>
          <a:effectLst/>
        </p:spPr>
      </p:cxnSp>
      <p:cxnSp>
        <p:nvCxnSpPr>
          <p:cNvPr id="110" name="Connector: Elbow 109">
            <a:extLst>
              <a:ext uri="{FF2B5EF4-FFF2-40B4-BE49-F238E27FC236}">
                <a16:creationId xmlns:a16="http://schemas.microsoft.com/office/drawing/2014/main" id="{70B91F10-BF6B-434B-A9A3-B89F2D41F646}"/>
              </a:ext>
            </a:extLst>
          </p:cNvPr>
          <p:cNvCxnSpPr>
            <a:cxnSpLocks/>
            <a:stCxn id="103" idx="2"/>
            <a:endCxn id="108" idx="0"/>
          </p:cNvCxnSpPr>
          <p:nvPr/>
        </p:nvCxnSpPr>
        <p:spPr>
          <a:xfrm rot="16200000" flipH="1">
            <a:off x="8346228" y="4699589"/>
            <a:ext cx="416560" cy="871224"/>
          </a:xfrm>
          <a:prstGeom prst="bentConnector3">
            <a:avLst>
              <a:gd name="adj1" fmla="val 50000"/>
            </a:avLst>
          </a:prstGeom>
          <a:noFill/>
          <a:ln w="19050" cap="flat" cmpd="sng" algn="ctr">
            <a:solidFill>
              <a:srgbClr val="4472C4">
                <a:lumMod val="75000"/>
              </a:srgbClr>
            </a:solidFill>
            <a:prstDash val="sysDot"/>
            <a:miter lim="800000"/>
            <a:tailEnd type="triangle"/>
          </a:ln>
          <a:effectLst/>
        </p:spPr>
      </p:cxnSp>
      <p:cxnSp>
        <p:nvCxnSpPr>
          <p:cNvPr id="111" name="Connector: Elbow 110">
            <a:extLst>
              <a:ext uri="{FF2B5EF4-FFF2-40B4-BE49-F238E27FC236}">
                <a16:creationId xmlns:a16="http://schemas.microsoft.com/office/drawing/2014/main" id="{3544F5CB-705C-4DD5-8D25-E4C7103DABE5}"/>
              </a:ext>
            </a:extLst>
          </p:cNvPr>
          <p:cNvCxnSpPr>
            <a:cxnSpLocks/>
            <a:stCxn id="107" idx="2"/>
            <a:endCxn id="108" idx="0"/>
          </p:cNvCxnSpPr>
          <p:nvPr/>
        </p:nvCxnSpPr>
        <p:spPr>
          <a:xfrm rot="5400000">
            <a:off x="8781840" y="5135201"/>
            <a:ext cx="416560" cy="12700"/>
          </a:xfrm>
          <a:prstGeom prst="bentConnector3">
            <a:avLst>
              <a:gd name="adj1" fmla="val 50000"/>
            </a:avLst>
          </a:prstGeom>
          <a:noFill/>
          <a:ln w="19050" cap="flat" cmpd="sng" algn="ctr">
            <a:solidFill>
              <a:srgbClr val="4472C4">
                <a:lumMod val="75000"/>
              </a:srgbClr>
            </a:solidFill>
            <a:prstDash val="sysDot"/>
            <a:miter lim="800000"/>
            <a:tailEnd type="triangle"/>
          </a:ln>
          <a:effectLst/>
        </p:spPr>
      </p:cxnSp>
      <p:cxnSp>
        <p:nvCxnSpPr>
          <p:cNvPr id="112" name="Connector: Elbow 111">
            <a:extLst>
              <a:ext uri="{FF2B5EF4-FFF2-40B4-BE49-F238E27FC236}">
                <a16:creationId xmlns:a16="http://schemas.microsoft.com/office/drawing/2014/main" id="{F6EB732E-F8D0-48E3-9ED2-FF7644C02071}"/>
              </a:ext>
            </a:extLst>
          </p:cNvPr>
          <p:cNvCxnSpPr>
            <a:cxnSpLocks/>
            <a:stCxn id="98" idx="2"/>
            <a:endCxn id="108" idx="0"/>
          </p:cNvCxnSpPr>
          <p:nvPr/>
        </p:nvCxnSpPr>
        <p:spPr>
          <a:xfrm rot="5400000">
            <a:off x="9217452" y="4699589"/>
            <a:ext cx="416560" cy="871224"/>
          </a:xfrm>
          <a:prstGeom prst="bentConnector3">
            <a:avLst>
              <a:gd name="adj1" fmla="val 50000"/>
            </a:avLst>
          </a:prstGeom>
          <a:noFill/>
          <a:ln w="19050" cap="flat" cmpd="sng" algn="ctr">
            <a:solidFill>
              <a:srgbClr val="4472C4">
                <a:lumMod val="75000"/>
              </a:srgbClr>
            </a:solidFill>
            <a:prstDash val="sysDot"/>
            <a:miter lim="800000"/>
            <a:tailEnd type="triangle"/>
          </a:ln>
          <a:effectLst/>
        </p:spPr>
      </p:cxnSp>
      <p:cxnSp>
        <p:nvCxnSpPr>
          <p:cNvPr id="113" name="Connector: Elbow 112">
            <a:extLst>
              <a:ext uri="{FF2B5EF4-FFF2-40B4-BE49-F238E27FC236}">
                <a16:creationId xmlns:a16="http://schemas.microsoft.com/office/drawing/2014/main" id="{0DFD2A26-E03C-4A03-A4E5-5BBD068E4E06}"/>
              </a:ext>
            </a:extLst>
          </p:cNvPr>
          <p:cNvCxnSpPr>
            <a:cxnSpLocks/>
            <a:stCxn id="99" idx="2"/>
            <a:endCxn id="108" idx="0"/>
          </p:cNvCxnSpPr>
          <p:nvPr/>
        </p:nvCxnSpPr>
        <p:spPr>
          <a:xfrm rot="5400000">
            <a:off x="9653064" y="4263977"/>
            <a:ext cx="416560" cy="1742448"/>
          </a:xfrm>
          <a:prstGeom prst="bentConnector3">
            <a:avLst>
              <a:gd name="adj1" fmla="val 50000"/>
            </a:avLst>
          </a:prstGeom>
          <a:noFill/>
          <a:ln w="19050" cap="flat" cmpd="sng" algn="ctr">
            <a:solidFill>
              <a:srgbClr val="4472C4">
                <a:lumMod val="75000"/>
              </a:srgbClr>
            </a:solidFill>
            <a:prstDash val="sysDot"/>
            <a:miter lim="800000"/>
            <a:tailEnd type="triangle"/>
          </a:ln>
          <a:effectLst/>
        </p:spPr>
      </p:cxnSp>
      <p:sp>
        <p:nvSpPr>
          <p:cNvPr id="114" name="Rectangle 113">
            <a:extLst>
              <a:ext uri="{FF2B5EF4-FFF2-40B4-BE49-F238E27FC236}">
                <a16:creationId xmlns:a16="http://schemas.microsoft.com/office/drawing/2014/main" id="{BA7964AD-B93E-4A3F-98BC-45D6378E7F5A}"/>
              </a:ext>
            </a:extLst>
          </p:cNvPr>
          <p:cNvSpPr/>
          <p:nvPr/>
        </p:nvSpPr>
        <p:spPr>
          <a:xfrm rot="16200000">
            <a:off x="-72762" y="5724351"/>
            <a:ext cx="1393335" cy="275028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200" b="1" i="1" dirty="0">
                <a:solidFill>
                  <a:schemeClr val="tx1"/>
                </a:solidFill>
                <a:latin typeface="Trebuchet MS" panose="020B0603020202020204" pitchFamily="34" charset="0"/>
              </a:rPr>
              <a:t>Modelling and evaluation</a:t>
            </a:r>
          </a:p>
        </p:txBody>
      </p: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37F1C89B-243A-44FB-9582-1C76614A09F1}"/>
              </a:ext>
            </a:extLst>
          </p:cNvPr>
          <p:cNvCxnSpPr/>
          <p:nvPr/>
        </p:nvCxnSpPr>
        <p:spPr>
          <a:xfrm rot="16200000">
            <a:off x="62952" y="5859271"/>
            <a:ext cx="1402079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Rectangle 115">
            <a:extLst>
              <a:ext uri="{FF2B5EF4-FFF2-40B4-BE49-F238E27FC236}">
                <a16:creationId xmlns:a16="http://schemas.microsoft.com/office/drawing/2014/main" id="{3D7209A5-B9D9-4CB7-A022-599EAF4B0F71}"/>
              </a:ext>
            </a:extLst>
          </p:cNvPr>
          <p:cNvSpPr/>
          <p:nvPr/>
        </p:nvSpPr>
        <p:spPr>
          <a:xfrm>
            <a:off x="927715" y="6096889"/>
            <a:ext cx="2583638" cy="432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Trebuchet MS" panose="020B0603020202020204" pitchFamily="34" charset="0"/>
              </a:rPr>
              <a:t>Compare them using model evaluation and profitability metrics</a:t>
            </a: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574F9F15-B546-497D-ABEA-6A2601F28D83}"/>
              </a:ext>
            </a:extLst>
          </p:cNvPr>
          <p:cNvSpPr/>
          <p:nvPr/>
        </p:nvSpPr>
        <p:spPr>
          <a:xfrm>
            <a:off x="3511355" y="6096889"/>
            <a:ext cx="2583638" cy="432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Trebuchet MS" panose="020B0603020202020204" pitchFamily="34" charset="0"/>
              </a:rPr>
              <a:t>Measure the impact of news features on model performance</a:t>
            </a: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D787B787-AA7B-49E3-9C9C-E0D6C206D208}"/>
              </a:ext>
            </a:extLst>
          </p:cNvPr>
          <p:cNvSpPr/>
          <p:nvPr/>
        </p:nvSpPr>
        <p:spPr>
          <a:xfrm>
            <a:off x="929558" y="5821294"/>
            <a:ext cx="5163594" cy="27360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Trebuchet MS" panose="020B0603020202020204" pitchFamily="34" charset="0"/>
              </a:rPr>
              <a:t>Performance comparison on models with news features or not</a:t>
            </a: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5EC02DB0-3191-4C09-999B-908525AE0CA3}"/>
              </a:ext>
            </a:extLst>
          </p:cNvPr>
          <p:cNvSpPr/>
          <p:nvPr/>
        </p:nvSpPr>
        <p:spPr>
          <a:xfrm>
            <a:off x="927715" y="5157829"/>
            <a:ext cx="2478729" cy="36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Trebuchet MS" panose="020B0603020202020204" pitchFamily="34" charset="0"/>
              </a:rPr>
              <a:t>Regression and Boosting models</a:t>
            </a: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68CA0C8C-C12D-400E-8EB7-C56260FEB375}"/>
              </a:ext>
            </a:extLst>
          </p:cNvPr>
          <p:cNvSpPr/>
          <p:nvPr/>
        </p:nvSpPr>
        <p:spPr>
          <a:xfrm>
            <a:off x="3616264" y="5157829"/>
            <a:ext cx="2478729" cy="36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Trebuchet MS" panose="020B0603020202020204" pitchFamily="34" charset="0"/>
              </a:rPr>
              <a:t>LSTM Networks</a:t>
            </a:r>
          </a:p>
        </p:txBody>
      </p: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0A994240-13A0-4999-B6BD-A2B15B1C2E50}"/>
              </a:ext>
            </a:extLst>
          </p:cNvPr>
          <p:cNvCxnSpPr>
            <a:cxnSpLocks/>
          </p:cNvCxnSpPr>
          <p:nvPr/>
        </p:nvCxnSpPr>
        <p:spPr>
          <a:xfrm>
            <a:off x="2167079" y="5517829"/>
            <a:ext cx="0" cy="324000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B6EC4E60-92E8-4495-B507-FE55D0E5407D}"/>
              </a:ext>
            </a:extLst>
          </p:cNvPr>
          <p:cNvCxnSpPr>
            <a:cxnSpLocks/>
          </p:cNvCxnSpPr>
          <p:nvPr/>
        </p:nvCxnSpPr>
        <p:spPr>
          <a:xfrm>
            <a:off x="4855629" y="5517829"/>
            <a:ext cx="0" cy="324000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0793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917B1CC-55DE-40E2-A3AE-E58BF7F613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405000"/>
            <a:ext cx="5472000" cy="720000"/>
          </a:xfrm>
        </p:spPr>
        <p:txBody>
          <a:bodyPr/>
          <a:lstStyle/>
          <a:p>
            <a:r>
              <a:rPr lang="en-US" dirty="0"/>
              <a:t>The visualization of our attitude to trading strategy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B9B315A-53D2-44C0-B84F-13012B95B68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BA7964AD-B93E-4A3F-98BC-45D6378E7F5A}"/>
              </a:ext>
            </a:extLst>
          </p:cNvPr>
          <p:cNvSpPr/>
          <p:nvPr/>
        </p:nvSpPr>
        <p:spPr>
          <a:xfrm rot="16200000">
            <a:off x="-72762" y="5724351"/>
            <a:ext cx="1393335" cy="275028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200" b="1" i="1" dirty="0">
                <a:solidFill>
                  <a:schemeClr val="tx1"/>
                </a:solidFill>
                <a:latin typeface="Trebuchet MS" panose="020B0603020202020204" pitchFamily="34" charset="0"/>
              </a:rPr>
              <a:t>Modelling and evaluation</a:t>
            </a:r>
          </a:p>
        </p:txBody>
      </p: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37F1C89B-243A-44FB-9582-1C76614A09F1}"/>
              </a:ext>
            </a:extLst>
          </p:cNvPr>
          <p:cNvCxnSpPr/>
          <p:nvPr/>
        </p:nvCxnSpPr>
        <p:spPr>
          <a:xfrm rot="16200000">
            <a:off x="62952" y="5859271"/>
            <a:ext cx="1402079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Rectangle 115">
            <a:extLst>
              <a:ext uri="{FF2B5EF4-FFF2-40B4-BE49-F238E27FC236}">
                <a16:creationId xmlns:a16="http://schemas.microsoft.com/office/drawing/2014/main" id="{3D7209A5-B9D9-4CB7-A022-599EAF4B0F71}"/>
              </a:ext>
            </a:extLst>
          </p:cNvPr>
          <p:cNvSpPr/>
          <p:nvPr/>
        </p:nvSpPr>
        <p:spPr>
          <a:xfrm>
            <a:off x="927715" y="6096889"/>
            <a:ext cx="2583638" cy="432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Trebuchet MS" panose="020B0603020202020204" pitchFamily="34" charset="0"/>
              </a:rPr>
              <a:t>Compare them using model evaluation and profitability metrics</a:t>
            </a: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574F9F15-B546-497D-ABEA-6A2601F28D83}"/>
              </a:ext>
            </a:extLst>
          </p:cNvPr>
          <p:cNvSpPr/>
          <p:nvPr/>
        </p:nvSpPr>
        <p:spPr>
          <a:xfrm>
            <a:off x="3511355" y="6096889"/>
            <a:ext cx="2583638" cy="432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Trebuchet MS" panose="020B0603020202020204" pitchFamily="34" charset="0"/>
              </a:rPr>
              <a:t>Measure the impact of news features on model performance</a:t>
            </a: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D787B787-AA7B-49E3-9C9C-E0D6C206D208}"/>
              </a:ext>
            </a:extLst>
          </p:cNvPr>
          <p:cNvSpPr/>
          <p:nvPr/>
        </p:nvSpPr>
        <p:spPr>
          <a:xfrm>
            <a:off x="929558" y="5821294"/>
            <a:ext cx="5163594" cy="27360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Trebuchet MS" panose="020B0603020202020204" pitchFamily="34" charset="0"/>
              </a:rPr>
              <a:t>Performance comparison on models with news features or not</a:t>
            </a: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5EC02DB0-3191-4C09-999B-908525AE0CA3}"/>
              </a:ext>
            </a:extLst>
          </p:cNvPr>
          <p:cNvSpPr/>
          <p:nvPr/>
        </p:nvSpPr>
        <p:spPr>
          <a:xfrm>
            <a:off x="927715" y="5157829"/>
            <a:ext cx="2478729" cy="36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Trebuchet MS" panose="020B0603020202020204" pitchFamily="34" charset="0"/>
              </a:rPr>
              <a:t>Regression and Boosting models</a:t>
            </a: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68CA0C8C-C12D-400E-8EB7-C56260FEB375}"/>
              </a:ext>
            </a:extLst>
          </p:cNvPr>
          <p:cNvSpPr/>
          <p:nvPr/>
        </p:nvSpPr>
        <p:spPr>
          <a:xfrm>
            <a:off x="3616264" y="5157829"/>
            <a:ext cx="2478729" cy="36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Trebuchet MS" panose="020B0603020202020204" pitchFamily="34" charset="0"/>
              </a:rPr>
              <a:t>LSTM Networks</a:t>
            </a:r>
          </a:p>
        </p:txBody>
      </p: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0A994240-13A0-4999-B6BD-A2B15B1C2E50}"/>
              </a:ext>
            </a:extLst>
          </p:cNvPr>
          <p:cNvCxnSpPr>
            <a:cxnSpLocks/>
          </p:cNvCxnSpPr>
          <p:nvPr/>
        </p:nvCxnSpPr>
        <p:spPr>
          <a:xfrm>
            <a:off x="2167079" y="5517829"/>
            <a:ext cx="0" cy="324000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B6EC4E60-92E8-4495-B507-FE55D0E5407D}"/>
              </a:ext>
            </a:extLst>
          </p:cNvPr>
          <p:cNvCxnSpPr>
            <a:cxnSpLocks/>
          </p:cNvCxnSpPr>
          <p:nvPr/>
        </p:nvCxnSpPr>
        <p:spPr>
          <a:xfrm>
            <a:off x="4855629" y="5517829"/>
            <a:ext cx="0" cy="324000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945A3B06-2200-4522-8668-87B903518547}"/>
              </a:ext>
            </a:extLst>
          </p:cNvPr>
          <p:cNvCxnSpPr/>
          <p:nvPr/>
        </p:nvCxnSpPr>
        <p:spPr>
          <a:xfrm flipV="1">
            <a:off x="6815139" y="1904960"/>
            <a:ext cx="5041900" cy="2879725"/>
          </a:xfrm>
          <a:prstGeom prst="line">
            <a:avLst/>
          </a:prstGeom>
          <a:noFill/>
          <a:ln w="28575" cap="flat" cmpd="sng" algn="ctr">
            <a:solidFill>
              <a:srgbClr val="919191">
                <a:lumMod val="60000"/>
                <a:lumOff val="40000"/>
              </a:srgbClr>
            </a:solidFill>
            <a:prstDash val="sysDot"/>
            <a:miter lim="800000"/>
          </a:ln>
          <a:effectLst/>
        </p:spPr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EE1BDA71-F512-45B3-973E-A9DEA073A08A}"/>
              </a:ext>
            </a:extLst>
          </p:cNvPr>
          <p:cNvCxnSpPr>
            <a:cxnSpLocks/>
          </p:cNvCxnSpPr>
          <p:nvPr/>
        </p:nvCxnSpPr>
        <p:spPr>
          <a:xfrm flipV="1">
            <a:off x="9336089" y="1904960"/>
            <a:ext cx="0" cy="2879726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  <a:headEnd type="none" w="med" len="med"/>
            <a:tailEnd type="arrow" w="med" len="med"/>
          </a:ln>
          <a:effectLst/>
        </p:spPr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9B2DF080-933A-479F-90C7-3D2CB57FAC50}"/>
              </a:ext>
            </a:extLst>
          </p:cNvPr>
          <p:cNvCxnSpPr>
            <a:cxnSpLocks/>
          </p:cNvCxnSpPr>
          <p:nvPr/>
        </p:nvCxnSpPr>
        <p:spPr>
          <a:xfrm>
            <a:off x="6815139" y="3344822"/>
            <a:ext cx="5041900" cy="0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  <a:headEnd type="none" w="med" len="med"/>
            <a:tailEnd type="arrow" w="med" len="med"/>
          </a:ln>
          <a:effectLst/>
        </p:spPr>
      </p:cxnSp>
      <p:sp>
        <p:nvSpPr>
          <p:cNvPr id="126" name="TextBox 125">
            <a:extLst>
              <a:ext uri="{FF2B5EF4-FFF2-40B4-BE49-F238E27FC236}">
                <a16:creationId xmlns:a16="http://schemas.microsoft.com/office/drawing/2014/main" id="{D637F328-B9EA-4116-86AE-7AC53912476F}"/>
              </a:ext>
            </a:extLst>
          </p:cNvPr>
          <p:cNvSpPr txBox="1"/>
          <p:nvPr/>
        </p:nvSpPr>
        <p:spPr>
          <a:xfrm>
            <a:off x="7072949" y="5440133"/>
            <a:ext cx="4526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i="1" dirty="0">
                <a:solidFill>
                  <a:prstClr val="black"/>
                </a:solidFill>
                <a:latin typeface="Trebuchet MS" panose="020B0603020202020204" pitchFamily="34" charset="0"/>
                <a:cs typeface="Times New Roman" panose="02020603050405020304" pitchFamily="18" charset="0"/>
              </a:rPr>
              <a:t>Actual price change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A46D0FB7-DAD9-4547-A628-CF5A93FDA37F}"/>
              </a:ext>
            </a:extLst>
          </p:cNvPr>
          <p:cNvSpPr txBox="1"/>
          <p:nvPr/>
        </p:nvSpPr>
        <p:spPr>
          <a:xfrm rot="16200000">
            <a:off x="4920688" y="3175545"/>
            <a:ext cx="28797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i="1" dirty="0">
                <a:solidFill>
                  <a:prstClr val="black"/>
                </a:solidFill>
                <a:latin typeface="Trebuchet MS" panose="020B0603020202020204" pitchFamily="34" charset="0"/>
                <a:cs typeface="Times New Roman" panose="02020603050405020304" pitchFamily="18" charset="0"/>
              </a:rPr>
              <a:t>Predicted price change</a:t>
            </a:r>
          </a:p>
        </p:txBody>
      </p:sp>
      <p:sp>
        <p:nvSpPr>
          <p:cNvPr id="128" name="Arrow: Right 127">
            <a:extLst>
              <a:ext uri="{FF2B5EF4-FFF2-40B4-BE49-F238E27FC236}">
                <a16:creationId xmlns:a16="http://schemas.microsoft.com/office/drawing/2014/main" id="{523CF173-95CC-48C0-B919-975FA97713AD}"/>
              </a:ext>
            </a:extLst>
          </p:cNvPr>
          <p:cNvSpPr/>
          <p:nvPr/>
        </p:nvSpPr>
        <p:spPr>
          <a:xfrm rot="18900000">
            <a:off x="6538323" y="2559905"/>
            <a:ext cx="270474" cy="129972"/>
          </a:xfrm>
          <a:prstGeom prst="rightArrow">
            <a:avLst>
              <a:gd name="adj1" fmla="val 34083"/>
              <a:gd name="adj2" fmla="val 64581"/>
            </a:avLst>
          </a:prstGeom>
          <a:noFill/>
          <a:ln w="12700" cap="flat" cmpd="sng" algn="ctr">
            <a:solidFill>
              <a:srgbClr val="B0C85A">
                <a:lumMod val="75000"/>
              </a:srgbClr>
            </a:solidFill>
            <a:prstDash val="sys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29" name="Arrow: Right 128">
            <a:extLst>
              <a:ext uri="{FF2B5EF4-FFF2-40B4-BE49-F238E27FC236}">
                <a16:creationId xmlns:a16="http://schemas.microsoft.com/office/drawing/2014/main" id="{9F3E661C-5129-4C71-B3FE-6AED31336D43}"/>
              </a:ext>
            </a:extLst>
          </p:cNvPr>
          <p:cNvSpPr/>
          <p:nvPr/>
        </p:nvSpPr>
        <p:spPr>
          <a:xfrm rot="2700000">
            <a:off x="6538323" y="3999767"/>
            <a:ext cx="270474" cy="129972"/>
          </a:xfrm>
          <a:prstGeom prst="rightArrow">
            <a:avLst>
              <a:gd name="adj1" fmla="val 34083"/>
              <a:gd name="adj2" fmla="val 64581"/>
            </a:avLst>
          </a:prstGeom>
          <a:noFill/>
          <a:ln w="12700" cap="flat" cmpd="sng" algn="ctr">
            <a:solidFill>
              <a:srgbClr val="EB0402"/>
            </a:solidFill>
            <a:prstDash val="sys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30" name="Arrow: Right 129">
            <a:extLst>
              <a:ext uri="{FF2B5EF4-FFF2-40B4-BE49-F238E27FC236}">
                <a16:creationId xmlns:a16="http://schemas.microsoft.com/office/drawing/2014/main" id="{C66314D0-7999-4CF6-8E08-A54A2ACBC74B}"/>
              </a:ext>
            </a:extLst>
          </p:cNvPr>
          <p:cNvSpPr/>
          <p:nvPr/>
        </p:nvSpPr>
        <p:spPr>
          <a:xfrm rot="18900000">
            <a:off x="10461327" y="5335750"/>
            <a:ext cx="270474" cy="129972"/>
          </a:xfrm>
          <a:prstGeom prst="rightArrow">
            <a:avLst>
              <a:gd name="adj1" fmla="val 34083"/>
              <a:gd name="adj2" fmla="val 64581"/>
            </a:avLst>
          </a:prstGeom>
          <a:solidFill>
            <a:srgbClr val="B0C85A"/>
          </a:solidFill>
          <a:ln w="12700" cap="flat" cmpd="sng" algn="ctr">
            <a:solidFill>
              <a:srgbClr val="B0C85A">
                <a:lumMod val="7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31" name="Arrow: Right 130">
            <a:extLst>
              <a:ext uri="{FF2B5EF4-FFF2-40B4-BE49-F238E27FC236}">
                <a16:creationId xmlns:a16="http://schemas.microsoft.com/office/drawing/2014/main" id="{0747B89A-E586-49A8-8B50-FFF4E3F1B4BD}"/>
              </a:ext>
            </a:extLst>
          </p:cNvPr>
          <p:cNvSpPr/>
          <p:nvPr/>
        </p:nvSpPr>
        <p:spPr>
          <a:xfrm rot="2700000">
            <a:off x="7940377" y="5335750"/>
            <a:ext cx="270474" cy="129972"/>
          </a:xfrm>
          <a:prstGeom prst="rightArrow">
            <a:avLst>
              <a:gd name="adj1" fmla="val 34083"/>
              <a:gd name="adj2" fmla="val 64581"/>
            </a:avLst>
          </a:prstGeom>
          <a:solidFill>
            <a:srgbClr val="EB0402">
              <a:lumMod val="60000"/>
              <a:lumOff val="40000"/>
            </a:srgbClr>
          </a:solidFill>
          <a:ln w="12700" cap="flat" cmpd="sng" algn="ctr">
            <a:solidFill>
              <a:srgbClr val="EB040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pic>
        <p:nvPicPr>
          <p:cNvPr id="132" name="Graphic 131" descr="Badge Tick1 with solid fill">
            <a:extLst>
              <a:ext uri="{FF2B5EF4-FFF2-40B4-BE49-F238E27FC236}">
                <a16:creationId xmlns:a16="http://schemas.microsoft.com/office/drawing/2014/main" id="{985B97E0-B59B-4821-9E6A-73B229A14D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25039" y="1472960"/>
            <a:ext cx="432000" cy="432000"/>
          </a:xfrm>
          <a:prstGeom prst="rect">
            <a:avLst/>
          </a:prstGeom>
        </p:spPr>
      </p:pic>
      <p:pic>
        <p:nvPicPr>
          <p:cNvPr id="133" name="Graphic 132" descr="Badge Tick1 with solid fill">
            <a:extLst>
              <a:ext uri="{FF2B5EF4-FFF2-40B4-BE49-F238E27FC236}">
                <a16:creationId xmlns:a16="http://schemas.microsoft.com/office/drawing/2014/main" id="{2312FB61-CBB4-47AA-9F63-C413C6A6E3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15139" y="4785047"/>
            <a:ext cx="432000" cy="432000"/>
          </a:xfrm>
          <a:prstGeom prst="rect">
            <a:avLst/>
          </a:prstGeom>
        </p:spPr>
      </p:pic>
      <p:pic>
        <p:nvPicPr>
          <p:cNvPr id="134" name="Graphic 133" descr="Badge Cross with solid fill">
            <a:extLst>
              <a:ext uri="{FF2B5EF4-FFF2-40B4-BE49-F238E27FC236}">
                <a16:creationId xmlns:a16="http://schemas.microsoft.com/office/drawing/2014/main" id="{D1B3360A-37F2-4C62-ADD5-6889446ED9E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416349" y="4785660"/>
            <a:ext cx="432000" cy="432000"/>
          </a:xfrm>
          <a:prstGeom prst="rect">
            <a:avLst/>
          </a:prstGeom>
        </p:spPr>
      </p:pic>
      <p:pic>
        <p:nvPicPr>
          <p:cNvPr id="135" name="Graphic 134" descr="Badge Cross with solid fill">
            <a:extLst>
              <a:ext uri="{FF2B5EF4-FFF2-40B4-BE49-F238E27FC236}">
                <a16:creationId xmlns:a16="http://schemas.microsoft.com/office/drawing/2014/main" id="{AC81203E-5D84-400C-938D-80AD1313CEF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815139" y="1458127"/>
            <a:ext cx="432000" cy="432000"/>
          </a:xfrm>
          <a:prstGeom prst="rect">
            <a:avLst/>
          </a:prstGeom>
        </p:spPr>
      </p:pic>
      <p:sp>
        <p:nvSpPr>
          <p:cNvPr id="136" name="Oval 135">
            <a:extLst>
              <a:ext uri="{FF2B5EF4-FFF2-40B4-BE49-F238E27FC236}">
                <a16:creationId xmlns:a16="http://schemas.microsoft.com/office/drawing/2014/main" id="{270209F1-76A6-430C-8317-1E9B9BBE547B}"/>
              </a:ext>
            </a:extLst>
          </p:cNvPr>
          <p:cNvSpPr/>
          <p:nvPr/>
        </p:nvSpPr>
        <p:spPr>
          <a:xfrm>
            <a:off x="10872281" y="2960774"/>
            <a:ext cx="144000" cy="144000"/>
          </a:xfrm>
          <a:prstGeom prst="ellipse">
            <a:avLst/>
          </a:prstGeom>
          <a:solidFill>
            <a:srgbClr val="B0C85A"/>
          </a:solidFill>
          <a:ln w="19050" cap="flat" cmpd="sng" algn="ctr">
            <a:solidFill>
              <a:srgbClr val="B0C85A">
                <a:lumMod val="7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62EDE238-F319-4F98-A0DA-B3DB8DABA4C9}"/>
              </a:ext>
            </a:extLst>
          </p:cNvPr>
          <p:cNvSpPr/>
          <p:nvPr/>
        </p:nvSpPr>
        <p:spPr>
          <a:xfrm>
            <a:off x="10269793" y="1985414"/>
            <a:ext cx="216000" cy="216000"/>
          </a:xfrm>
          <a:prstGeom prst="ellipse">
            <a:avLst/>
          </a:prstGeom>
          <a:solidFill>
            <a:srgbClr val="B0C85A"/>
          </a:solidFill>
          <a:ln w="19050" cap="flat" cmpd="sng" algn="ctr">
            <a:solidFill>
              <a:srgbClr val="B0C85A">
                <a:lumMod val="7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6B4BBE5C-C72C-449E-B5B0-19A54075FEA5}"/>
              </a:ext>
            </a:extLst>
          </p:cNvPr>
          <p:cNvSpPr/>
          <p:nvPr/>
        </p:nvSpPr>
        <p:spPr>
          <a:xfrm>
            <a:off x="11057193" y="2136608"/>
            <a:ext cx="324000" cy="324000"/>
          </a:xfrm>
          <a:prstGeom prst="ellipse">
            <a:avLst/>
          </a:prstGeom>
          <a:solidFill>
            <a:srgbClr val="B0C85A"/>
          </a:solidFill>
          <a:ln w="19050" cap="flat" cmpd="sng" algn="ctr">
            <a:solidFill>
              <a:srgbClr val="B0C85A">
                <a:lumMod val="7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39" name="Oval 138">
            <a:extLst>
              <a:ext uri="{FF2B5EF4-FFF2-40B4-BE49-F238E27FC236}">
                <a16:creationId xmlns:a16="http://schemas.microsoft.com/office/drawing/2014/main" id="{A0BF83F6-E258-4A4F-839B-737BA9EF9085}"/>
              </a:ext>
            </a:extLst>
          </p:cNvPr>
          <p:cNvSpPr/>
          <p:nvPr/>
        </p:nvSpPr>
        <p:spPr>
          <a:xfrm>
            <a:off x="9958897" y="3190390"/>
            <a:ext cx="72000" cy="72000"/>
          </a:xfrm>
          <a:prstGeom prst="ellipse">
            <a:avLst/>
          </a:prstGeom>
          <a:solidFill>
            <a:srgbClr val="B0C85A"/>
          </a:solidFill>
          <a:ln w="19050" cap="flat" cmpd="sng" algn="ctr">
            <a:solidFill>
              <a:srgbClr val="B0C85A">
                <a:lumMod val="7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BF32AEFD-84B5-4303-9FA1-9DD7FCD0DBB3}"/>
              </a:ext>
            </a:extLst>
          </p:cNvPr>
          <p:cNvSpPr txBox="1"/>
          <p:nvPr/>
        </p:nvSpPr>
        <p:spPr>
          <a:xfrm>
            <a:off x="9508873" y="1443295"/>
            <a:ext cx="19702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rgbClr val="B0C85A">
                    <a:lumMod val="75000"/>
                  </a:srgbClr>
                </a:solidFill>
                <a:latin typeface="Trebuchet MS" panose="020B0603020202020204" pitchFamily="34" charset="0"/>
                <a:cs typeface="Times New Roman" panose="02020603050405020304" pitchFamily="18" charset="0"/>
              </a:rPr>
              <a:t>Desired zone: </a:t>
            </a:r>
          </a:p>
          <a:p>
            <a:pPr algn="r"/>
            <a:r>
              <a:rPr lang="en-US" sz="1200" dirty="0">
                <a:solidFill>
                  <a:srgbClr val="B0C85A">
                    <a:lumMod val="75000"/>
                  </a:srgbClr>
                </a:solidFill>
                <a:latin typeface="Trebuchet MS" panose="020B0603020202020204" pitchFamily="34" charset="0"/>
                <a:cs typeface="Times New Roman" panose="02020603050405020304" pitchFamily="18" charset="0"/>
              </a:rPr>
              <a:t>true predicted growth</a:t>
            </a: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0824F105-08F9-4233-9399-1D2F6461EEC4}"/>
              </a:ext>
            </a:extLst>
          </p:cNvPr>
          <p:cNvSpPr txBox="1"/>
          <p:nvPr/>
        </p:nvSpPr>
        <p:spPr>
          <a:xfrm>
            <a:off x="7193091" y="1443295"/>
            <a:ext cx="19702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EB0402"/>
                </a:solidFill>
                <a:latin typeface="Trebuchet MS" panose="020B0603020202020204" pitchFamily="34" charset="0"/>
                <a:cs typeface="Times New Roman" panose="02020603050405020304" pitchFamily="18" charset="0"/>
              </a:rPr>
              <a:t>Loss-making zone:</a:t>
            </a:r>
          </a:p>
          <a:p>
            <a:r>
              <a:rPr lang="en-US" sz="1200" dirty="0">
                <a:solidFill>
                  <a:srgbClr val="EB0402"/>
                </a:solidFill>
                <a:latin typeface="Trebuchet MS" panose="020B0603020202020204" pitchFamily="34" charset="0"/>
                <a:cs typeface="Times New Roman" panose="02020603050405020304" pitchFamily="18" charset="0"/>
              </a:rPr>
              <a:t>false predicted growth</a:t>
            </a:r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10D236E4-BD7E-40A9-994C-B90D2CC527FC}"/>
              </a:ext>
            </a:extLst>
          </p:cNvPr>
          <p:cNvSpPr/>
          <p:nvPr/>
        </p:nvSpPr>
        <p:spPr>
          <a:xfrm>
            <a:off x="9446833" y="2184550"/>
            <a:ext cx="72000" cy="72000"/>
          </a:xfrm>
          <a:prstGeom prst="ellipse">
            <a:avLst/>
          </a:prstGeom>
          <a:solidFill>
            <a:srgbClr val="B0C85A"/>
          </a:solidFill>
          <a:ln w="19050" cap="flat" cmpd="sng" algn="ctr">
            <a:solidFill>
              <a:srgbClr val="B0C85A">
                <a:lumMod val="7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43" name="Oval 142">
            <a:extLst>
              <a:ext uri="{FF2B5EF4-FFF2-40B4-BE49-F238E27FC236}">
                <a16:creationId xmlns:a16="http://schemas.microsoft.com/office/drawing/2014/main" id="{C55507E5-3059-4E61-A129-C0F7143A32B2}"/>
              </a:ext>
            </a:extLst>
          </p:cNvPr>
          <p:cNvSpPr/>
          <p:nvPr/>
        </p:nvSpPr>
        <p:spPr>
          <a:xfrm>
            <a:off x="7081585" y="2093110"/>
            <a:ext cx="432000" cy="432000"/>
          </a:xfrm>
          <a:prstGeom prst="ellipse">
            <a:avLst/>
          </a:prstGeom>
          <a:solidFill>
            <a:srgbClr val="EB0402">
              <a:lumMod val="60000"/>
              <a:lumOff val="40000"/>
            </a:srgbClr>
          </a:solidFill>
          <a:ln w="19050" cap="flat" cmpd="sng" algn="ctr">
            <a:solidFill>
              <a:srgbClr val="EB040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44" name="Oval 143">
            <a:extLst>
              <a:ext uri="{FF2B5EF4-FFF2-40B4-BE49-F238E27FC236}">
                <a16:creationId xmlns:a16="http://schemas.microsoft.com/office/drawing/2014/main" id="{F2E7E7E5-01F0-4B87-BE07-3ED0C6C89E08}"/>
              </a:ext>
            </a:extLst>
          </p:cNvPr>
          <p:cNvSpPr/>
          <p:nvPr/>
        </p:nvSpPr>
        <p:spPr>
          <a:xfrm>
            <a:off x="8617777" y="2026054"/>
            <a:ext cx="216000" cy="216000"/>
          </a:xfrm>
          <a:prstGeom prst="ellipse">
            <a:avLst/>
          </a:prstGeom>
          <a:solidFill>
            <a:srgbClr val="EB0402">
              <a:lumMod val="60000"/>
              <a:lumOff val="40000"/>
            </a:srgbClr>
          </a:solidFill>
          <a:ln w="19050" cap="flat" cmpd="sng" algn="ctr">
            <a:solidFill>
              <a:srgbClr val="EB040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45" name="Oval 144">
            <a:extLst>
              <a:ext uri="{FF2B5EF4-FFF2-40B4-BE49-F238E27FC236}">
                <a16:creationId xmlns:a16="http://schemas.microsoft.com/office/drawing/2014/main" id="{F439DBBE-E5C6-45F0-99F0-CB50F1E2CFC1}"/>
              </a:ext>
            </a:extLst>
          </p:cNvPr>
          <p:cNvSpPr/>
          <p:nvPr/>
        </p:nvSpPr>
        <p:spPr>
          <a:xfrm>
            <a:off x="7709473" y="2891686"/>
            <a:ext cx="144000" cy="144000"/>
          </a:xfrm>
          <a:prstGeom prst="ellipse">
            <a:avLst/>
          </a:prstGeom>
          <a:solidFill>
            <a:srgbClr val="EB0402">
              <a:lumMod val="60000"/>
              <a:lumOff val="40000"/>
            </a:srgbClr>
          </a:solidFill>
          <a:ln w="19050" cap="flat" cmpd="sng" algn="ctr">
            <a:solidFill>
              <a:srgbClr val="EB040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46" name="Oval 145">
            <a:extLst>
              <a:ext uri="{FF2B5EF4-FFF2-40B4-BE49-F238E27FC236}">
                <a16:creationId xmlns:a16="http://schemas.microsoft.com/office/drawing/2014/main" id="{ECCA6B5C-EFC0-4524-AAE4-1C0C64726B8B}"/>
              </a:ext>
            </a:extLst>
          </p:cNvPr>
          <p:cNvSpPr/>
          <p:nvPr/>
        </p:nvSpPr>
        <p:spPr>
          <a:xfrm>
            <a:off x="9056689" y="3080662"/>
            <a:ext cx="72000" cy="72000"/>
          </a:xfrm>
          <a:prstGeom prst="ellipse">
            <a:avLst/>
          </a:prstGeom>
          <a:solidFill>
            <a:srgbClr val="EB0402">
              <a:lumMod val="60000"/>
              <a:lumOff val="40000"/>
            </a:srgbClr>
          </a:solidFill>
          <a:ln w="19050" cap="flat" cmpd="sng" algn="ctr">
            <a:solidFill>
              <a:srgbClr val="EB040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47" name="Oval 146">
            <a:extLst>
              <a:ext uri="{FF2B5EF4-FFF2-40B4-BE49-F238E27FC236}">
                <a16:creationId xmlns:a16="http://schemas.microsoft.com/office/drawing/2014/main" id="{6B7B1B9B-A17D-4519-AF59-7E500F6BC05C}"/>
              </a:ext>
            </a:extLst>
          </p:cNvPr>
          <p:cNvSpPr/>
          <p:nvPr/>
        </p:nvSpPr>
        <p:spPr>
          <a:xfrm>
            <a:off x="11410761" y="3477728"/>
            <a:ext cx="180000" cy="180000"/>
          </a:xfrm>
          <a:prstGeom prst="ellipse">
            <a:avLst/>
          </a:prstGeom>
          <a:solidFill>
            <a:srgbClr val="F3B552"/>
          </a:solidFill>
          <a:ln w="19050" cap="flat" cmpd="sng" algn="ctr">
            <a:solidFill>
              <a:srgbClr val="F3B552">
                <a:lumMod val="7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48" name="Oval 147">
            <a:extLst>
              <a:ext uri="{FF2B5EF4-FFF2-40B4-BE49-F238E27FC236}">
                <a16:creationId xmlns:a16="http://schemas.microsoft.com/office/drawing/2014/main" id="{AC94AAE0-190B-4846-9F69-8662750D5177}"/>
              </a:ext>
            </a:extLst>
          </p:cNvPr>
          <p:cNvSpPr/>
          <p:nvPr/>
        </p:nvSpPr>
        <p:spPr>
          <a:xfrm>
            <a:off x="11020617" y="4434800"/>
            <a:ext cx="144000" cy="144000"/>
          </a:xfrm>
          <a:prstGeom prst="ellipse">
            <a:avLst/>
          </a:prstGeom>
          <a:solidFill>
            <a:srgbClr val="F3B552"/>
          </a:solidFill>
          <a:ln w="19050" cap="flat" cmpd="sng" algn="ctr">
            <a:solidFill>
              <a:srgbClr val="F3B552">
                <a:lumMod val="7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49" name="Oval 148">
            <a:extLst>
              <a:ext uri="{FF2B5EF4-FFF2-40B4-BE49-F238E27FC236}">
                <a16:creationId xmlns:a16="http://schemas.microsoft.com/office/drawing/2014/main" id="{8B8C40DB-EBD7-428C-B37D-71B6E4AC2AEE}"/>
              </a:ext>
            </a:extLst>
          </p:cNvPr>
          <p:cNvSpPr/>
          <p:nvPr/>
        </p:nvSpPr>
        <p:spPr>
          <a:xfrm>
            <a:off x="10020873" y="3953216"/>
            <a:ext cx="72000" cy="72000"/>
          </a:xfrm>
          <a:prstGeom prst="ellipse">
            <a:avLst/>
          </a:prstGeom>
          <a:solidFill>
            <a:srgbClr val="F3B552"/>
          </a:solidFill>
          <a:ln w="19050" cap="flat" cmpd="sng" algn="ctr">
            <a:solidFill>
              <a:srgbClr val="F3B552">
                <a:lumMod val="7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A9583B9C-1F4E-46FD-8CEE-45B62958BE7F}"/>
              </a:ext>
            </a:extLst>
          </p:cNvPr>
          <p:cNvSpPr/>
          <p:nvPr/>
        </p:nvSpPr>
        <p:spPr>
          <a:xfrm>
            <a:off x="6892101" y="4247538"/>
            <a:ext cx="144000" cy="144000"/>
          </a:xfrm>
          <a:prstGeom prst="ellipse">
            <a:avLst/>
          </a:prstGeom>
          <a:solidFill>
            <a:srgbClr val="FFFFFF">
              <a:lumMod val="65000"/>
            </a:srgbClr>
          </a:solidFill>
          <a:ln w="19050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51" name="Oval 150">
            <a:extLst>
              <a:ext uri="{FF2B5EF4-FFF2-40B4-BE49-F238E27FC236}">
                <a16:creationId xmlns:a16="http://schemas.microsoft.com/office/drawing/2014/main" id="{0EAC1F62-FBB2-49ED-B923-3098A572D61F}"/>
              </a:ext>
            </a:extLst>
          </p:cNvPr>
          <p:cNvSpPr/>
          <p:nvPr/>
        </p:nvSpPr>
        <p:spPr>
          <a:xfrm>
            <a:off x="8526337" y="4330342"/>
            <a:ext cx="72000" cy="72000"/>
          </a:xfrm>
          <a:prstGeom prst="ellipse">
            <a:avLst/>
          </a:prstGeom>
          <a:solidFill>
            <a:srgbClr val="FFFFFF">
              <a:lumMod val="65000"/>
            </a:srgbClr>
          </a:solidFill>
          <a:ln w="19050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52" name="Oval 151">
            <a:extLst>
              <a:ext uri="{FF2B5EF4-FFF2-40B4-BE49-F238E27FC236}">
                <a16:creationId xmlns:a16="http://schemas.microsoft.com/office/drawing/2014/main" id="{0EF5C364-F0F7-4A4F-892A-4D87FD1F539F}"/>
              </a:ext>
            </a:extLst>
          </p:cNvPr>
          <p:cNvSpPr/>
          <p:nvPr/>
        </p:nvSpPr>
        <p:spPr>
          <a:xfrm>
            <a:off x="7932993" y="4572658"/>
            <a:ext cx="144000" cy="144000"/>
          </a:xfrm>
          <a:prstGeom prst="ellipse">
            <a:avLst/>
          </a:prstGeom>
          <a:solidFill>
            <a:srgbClr val="FFFFFF">
              <a:lumMod val="65000"/>
            </a:srgbClr>
          </a:solidFill>
          <a:ln w="19050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2CAF3152-D36A-412B-BFD7-5826A3CB76C0}"/>
              </a:ext>
            </a:extLst>
          </p:cNvPr>
          <p:cNvSpPr txBox="1"/>
          <p:nvPr/>
        </p:nvSpPr>
        <p:spPr>
          <a:xfrm>
            <a:off x="7211379" y="4784685"/>
            <a:ext cx="17162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anose="020B0603020202020204" pitchFamily="34" charset="0"/>
                <a:cs typeface="Times New Roman" panose="02020603050405020304" pitchFamily="18" charset="0"/>
              </a:rPr>
              <a:t>Thanks for not predicting growth</a:t>
            </a: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F41462BD-A8F7-4627-A367-BB6616734DEC}"/>
              </a:ext>
            </a:extLst>
          </p:cNvPr>
          <p:cNvSpPr txBox="1"/>
          <p:nvPr/>
        </p:nvSpPr>
        <p:spPr>
          <a:xfrm>
            <a:off x="9492299" y="4784685"/>
            <a:ext cx="19702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rgbClr val="F3B552">
                    <a:lumMod val="75000"/>
                  </a:srgbClr>
                </a:solidFill>
                <a:latin typeface="Trebuchet MS" panose="020B0603020202020204" pitchFamily="34" charset="0"/>
                <a:cs typeface="Times New Roman" panose="02020603050405020304" pitchFamily="18" charset="0"/>
              </a:rPr>
              <a:t>Opportunity to improve:</a:t>
            </a:r>
          </a:p>
          <a:p>
            <a:pPr algn="r"/>
            <a:r>
              <a:rPr lang="en-US" sz="1200" dirty="0">
                <a:solidFill>
                  <a:srgbClr val="F3B552">
                    <a:lumMod val="75000"/>
                  </a:srgbClr>
                </a:solidFill>
                <a:latin typeface="Trebuchet MS" panose="020B0603020202020204" pitchFamily="34" charset="0"/>
                <a:cs typeface="Times New Roman" panose="02020603050405020304" pitchFamily="18" charset="0"/>
              </a:rPr>
              <a:t>false predicted drop</a:t>
            </a:r>
          </a:p>
        </p:txBody>
      </p:sp>
      <p:sp>
        <p:nvSpPr>
          <p:cNvPr id="155" name="Rectangle: Rounded Corners 154">
            <a:extLst>
              <a:ext uri="{FF2B5EF4-FFF2-40B4-BE49-F238E27FC236}">
                <a16:creationId xmlns:a16="http://schemas.microsoft.com/office/drawing/2014/main" id="{6433B133-7752-496B-8DA6-0904D7644DC2}"/>
              </a:ext>
            </a:extLst>
          </p:cNvPr>
          <p:cNvSpPr/>
          <p:nvPr/>
        </p:nvSpPr>
        <p:spPr>
          <a:xfrm rot="19827233">
            <a:off x="8283875" y="3244238"/>
            <a:ext cx="2104429" cy="201168"/>
          </a:xfrm>
          <a:prstGeom prst="roundRect">
            <a:avLst>
              <a:gd name="adj" fmla="val 50000"/>
            </a:avLst>
          </a:prstGeom>
          <a:solidFill>
            <a:srgbClr val="919191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noFill/>
                <a:effectLst/>
                <a:uLnTx/>
                <a:uFillTx/>
                <a:latin typeface="Trebuchet MS" panose="020B0603020202020204" pitchFamily="34" charset="0"/>
                <a:ea typeface="+mn-ea"/>
                <a:cs typeface="Times New Roman" panose="02020603050405020304" pitchFamily="18" charset="0"/>
              </a:rPr>
              <a:t>Absolutely precise prediction 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7632BC25-FF35-40A7-9364-9574B18027CB}"/>
              </a:ext>
            </a:extLst>
          </p:cNvPr>
          <p:cNvSpPr txBox="1"/>
          <p:nvPr/>
        </p:nvSpPr>
        <p:spPr>
          <a:xfrm>
            <a:off x="7170802" y="5908615"/>
            <a:ext cx="21652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prstClr val="black">
                    <a:lumMod val="65000"/>
                    <a:lumOff val="35000"/>
                  </a:prstClr>
                </a:solidFill>
                <a:latin typeface="Trebuchet MS" panose="020B0603020202020204" pitchFamily="34" charset="0"/>
                <a:cs typeface="Times New Roman" panose="02020603050405020304" pitchFamily="18" charset="0"/>
              </a:rPr>
              <a:t>The bigger size of the point means its impact on trading strategy</a:t>
            </a:r>
          </a:p>
        </p:txBody>
      </p:sp>
      <p:cxnSp>
        <p:nvCxnSpPr>
          <p:cNvPr id="157" name="Straight Arrow Connector 156">
            <a:extLst>
              <a:ext uri="{FF2B5EF4-FFF2-40B4-BE49-F238E27FC236}">
                <a16:creationId xmlns:a16="http://schemas.microsoft.com/office/drawing/2014/main" id="{80EC7059-C8A9-47B9-AD42-69BA15350182}"/>
              </a:ext>
            </a:extLst>
          </p:cNvPr>
          <p:cNvCxnSpPr>
            <a:cxnSpLocks/>
            <a:stCxn id="158" idx="3"/>
            <a:endCxn id="158" idx="7"/>
          </p:cNvCxnSpPr>
          <p:nvPr/>
        </p:nvCxnSpPr>
        <p:spPr>
          <a:xfrm flipV="1">
            <a:off x="6862145" y="5989656"/>
            <a:ext cx="254558" cy="254558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>
                <a:lumMod val="65000"/>
                <a:lumOff val="35000"/>
              </a:sysClr>
            </a:solidFill>
            <a:prstDash val="solid"/>
            <a:miter lim="800000"/>
            <a:headEnd type="triangle" w="med" len="med"/>
            <a:tailEnd type="triangle" w="med" len="med"/>
          </a:ln>
          <a:effectLst/>
        </p:spPr>
      </p:cxnSp>
      <p:sp>
        <p:nvSpPr>
          <p:cNvPr id="158" name="Oval 157">
            <a:extLst>
              <a:ext uri="{FF2B5EF4-FFF2-40B4-BE49-F238E27FC236}">
                <a16:creationId xmlns:a16="http://schemas.microsoft.com/office/drawing/2014/main" id="{EDBE516B-1C14-4044-A15E-FEE6FBDAB768}"/>
              </a:ext>
            </a:extLst>
          </p:cNvPr>
          <p:cNvSpPr/>
          <p:nvPr/>
        </p:nvSpPr>
        <p:spPr>
          <a:xfrm>
            <a:off x="6809424" y="5936935"/>
            <a:ext cx="360000" cy="360000"/>
          </a:xfrm>
          <a:prstGeom prst="ellipse">
            <a:avLst/>
          </a:prstGeom>
          <a:noFill/>
          <a:ln w="19050" cap="flat" cmpd="sng" algn="ctr">
            <a:solidFill>
              <a:sysClr val="windowText" lastClr="000000">
                <a:lumMod val="65000"/>
                <a:lumOff val="35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0D55012C-4004-443B-B48C-0338C20C047D}"/>
              </a:ext>
            </a:extLst>
          </p:cNvPr>
          <p:cNvCxnSpPr>
            <a:cxnSpLocks/>
          </p:cNvCxnSpPr>
          <p:nvPr/>
        </p:nvCxnSpPr>
        <p:spPr>
          <a:xfrm>
            <a:off x="6815139" y="5759548"/>
            <a:ext cx="2520950" cy="0"/>
          </a:xfrm>
          <a:prstGeom prst="straightConnector1">
            <a:avLst/>
          </a:prstGeom>
          <a:noFill/>
          <a:ln w="19050" cap="flat" cmpd="sng" algn="ctr">
            <a:solidFill>
              <a:srgbClr val="EB0402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4E5DF8A5-13C7-4335-B3AA-C01B3F1FCB92}"/>
              </a:ext>
            </a:extLst>
          </p:cNvPr>
          <p:cNvCxnSpPr>
            <a:cxnSpLocks/>
          </p:cNvCxnSpPr>
          <p:nvPr/>
        </p:nvCxnSpPr>
        <p:spPr>
          <a:xfrm>
            <a:off x="9336089" y="5759548"/>
            <a:ext cx="2520950" cy="0"/>
          </a:xfrm>
          <a:prstGeom prst="straightConnector1">
            <a:avLst/>
          </a:prstGeom>
          <a:noFill/>
          <a:ln w="19050" cap="flat" cmpd="sng" algn="ctr">
            <a:solidFill>
              <a:srgbClr val="B0C85A">
                <a:lumMod val="75000"/>
              </a:srgbClr>
            </a:solidFill>
            <a:prstDash val="solid"/>
            <a:miter lim="800000"/>
            <a:headEnd type="none" w="med" len="med"/>
            <a:tailEnd type="arrow" w="med" len="med"/>
          </a:ln>
          <a:effectLst/>
        </p:spPr>
      </p:cxnSp>
      <p:cxnSp>
        <p:nvCxnSpPr>
          <p:cNvPr id="161" name="Straight Arrow Connector 160">
            <a:extLst>
              <a:ext uri="{FF2B5EF4-FFF2-40B4-BE49-F238E27FC236}">
                <a16:creationId xmlns:a16="http://schemas.microsoft.com/office/drawing/2014/main" id="{88B53831-8123-4B93-9EB1-570AD7B045C9}"/>
              </a:ext>
            </a:extLst>
          </p:cNvPr>
          <p:cNvCxnSpPr>
            <a:cxnSpLocks/>
          </p:cNvCxnSpPr>
          <p:nvPr/>
        </p:nvCxnSpPr>
        <p:spPr>
          <a:xfrm flipV="1">
            <a:off x="6199189" y="3344822"/>
            <a:ext cx="0" cy="1439863"/>
          </a:xfrm>
          <a:prstGeom prst="straightConnector1">
            <a:avLst/>
          </a:prstGeom>
          <a:noFill/>
          <a:ln w="19050" cap="flat" cmpd="sng" algn="ctr">
            <a:solidFill>
              <a:srgbClr val="EB0402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78747D8A-E1C3-4B1E-A444-3CDB116B9C65}"/>
              </a:ext>
            </a:extLst>
          </p:cNvPr>
          <p:cNvCxnSpPr>
            <a:cxnSpLocks/>
          </p:cNvCxnSpPr>
          <p:nvPr/>
        </p:nvCxnSpPr>
        <p:spPr>
          <a:xfrm flipV="1">
            <a:off x="6199189" y="1904960"/>
            <a:ext cx="0" cy="1439862"/>
          </a:xfrm>
          <a:prstGeom prst="straightConnector1">
            <a:avLst/>
          </a:prstGeom>
          <a:noFill/>
          <a:ln w="19050" cap="flat" cmpd="sng" algn="ctr">
            <a:solidFill>
              <a:srgbClr val="B0C85A">
                <a:lumMod val="75000"/>
              </a:srgbClr>
            </a:solidFill>
            <a:prstDash val="solid"/>
            <a:miter lim="800000"/>
            <a:headEnd type="none" w="med" len="med"/>
            <a:tailEnd type="arrow" w="med" len="med"/>
          </a:ln>
          <a:effectLst/>
        </p:spPr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E4EEEF1F-896B-4A52-8F0B-5D24218DCB5C}"/>
              </a:ext>
            </a:extLst>
          </p:cNvPr>
          <p:cNvCxnSpPr>
            <a:cxnSpLocks/>
          </p:cNvCxnSpPr>
          <p:nvPr/>
        </p:nvCxnSpPr>
        <p:spPr>
          <a:xfrm>
            <a:off x="9336089" y="5706297"/>
            <a:ext cx="0" cy="111215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BAEE9933-328C-4CF9-AF29-E6C16981C2A4}"/>
              </a:ext>
            </a:extLst>
          </p:cNvPr>
          <p:cNvCxnSpPr>
            <a:cxnSpLocks/>
          </p:cNvCxnSpPr>
          <p:nvPr/>
        </p:nvCxnSpPr>
        <p:spPr>
          <a:xfrm>
            <a:off x="6144579" y="3344822"/>
            <a:ext cx="108000" cy="0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165" name="Rectangle 164">
            <a:extLst>
              <a:ext uri="{FF2B5EF4-FFF2-40B4-BE49-F238E27FC236}">
                <a16:creationId xmlns:a16="http://schemas.microsoft.com/office/drawing/2014/main" id="{FE9BED0E-A60A-4982-BC9D-D18878FFBD39}"/>
              </a:ext>
            </a:extLst>
          </p:cNvPr>
          <p:cNvSpPr/>
          <p:nvPr/>
        </p:nvSpPr>
        <p:spPr>
          <a:xfrm rot="19808392">
            <a:off x="7935279" y="3187342"/>
            <a:ext cx="2801620" cy="31496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Times New Roman" panose="02020603050405020304" pitchFamily="18" charset="0"/>
              </a:rPr>
              <a:t>Absolutely precise prediction </a:t>
            </a:r>
          </a:p>
        </p:txBody>
      </p:sp>
    </p:spTree>
    <p:extLst>
      <p:ext uri="{BB962C8B-B14F-4D97-AF65-F5344CB8AC3E}">
        <p14:creationId xmlns:p14="http://schemas.microsoft.com/office/powerpoint/2010/main" val="40340680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917B1CC-55DE-40E2-A3AE-E58BF7F613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405000"/>
            <a:ext cx="10944112" cy="720000"/>
          </a:xfrm>
        </p:spPr>
        <p:txBody>
          <a:bodyPr/>
          <a:lstStyle/>
          <a:p>
            <a:r>
              <a:rPr lang="en-US" dirty="0"/>
              <a:t>Incorrectly predicted sign is penalized by our custom loss more than MAE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B9B315A-53D2-44C0-B84F-13012B95B68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BED421ED-56CE-490A-AA7D-1273A32620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3574590"/>
              </p:ext>
            </p:extLst>
          </p:nvPr>
        </p:nvGraphicFramePr>
        <p:xfrm>
          <a:off x="5503804" y="3579597"/>
          <a:ext cx="6096000" cy="200306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82675">
                  <a:extLst>
                    <a:ext uri="{9D8B030D-6E8A-4147-A177-3AD203B41FA5}">
                      <a16:colId xmlns:a16="http://schemas.microsoft.com/office/drawing/2014/main" val="3016968453"/>
                    </a:ext>
                  </a:extLst>
                </a:gridCol>
                <a:gridCol w="979018">
                  <a:extLst>
                    <a:ext uri="{9D8B030D-6E8A-4147-A177-3AD203B41FA5}">
                      <a16:colId xmlns:a16="http://schemas.microsoft.com/office/drawing/2014/main" val="971136777"/>
                    </a:ext>
                  </a:extLst>
                </a:gridCol>
                <a:gridCol w="649833">
                  <a:extLst>
                    <a:ext uri="{9D8B030D-6E8A-4147-A177-3AD203B41FA5}">
                      <a16:colId xmlns:a16="http://schemas.microsoft.com/office/drawing/2014/main" val="3955046316"/>
                    </a:ext>
                  </a:extLst>
                </a:gridCol>
                <a:gridCol w="649833">
                  <a:extLst>
                    <a:ext uri="{9D8B030D-6E8A-4147-A177-3AD203B41FA5}">
                      <a16:colId xmlns:a16="http://schemas.microsoft.com/office/drawing/2014/main" val="1717792701"/>
                    </a:ext>
                  </a:extLst>
                </a:gridCol>
                <a:gridCol w="2834641">
                  <a:extLst>
                    <a:ext uri="{9D8B030D-6E8A-4147-A177-3AD203B41FA5}">
                      <a16:colId xmlns:a16="http://schemas.microsoft.com/office/drawing/2014/main" val="3103655166"/>
                    </a:ext>
                  </a:extLst>
                </a:gridCol>
              </a:tblGrid>
              <a:tr h="251491">
                <a:tc gridSpan="5"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Table 10. The illustration of how custom loss function penalizes the incorrect sign.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416" marR="68416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8712665"/>
                  </a:ext>
                </a:extLst>
              </a:tr>
              <a:tr h="514512"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200" b="0" dirty="0">
                          <a:solidFill>
                            <a:schemeClr val="tx1"/>
                          </a:solidFill>
                          <a:effectLst/>
                        </a:rPr>
                        <a:t>Actual price change</a:t>
                      </a:r>
                      <a:endParaRPr lang="en-US" sz="12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416" marR="68416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Predicted price change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416" marR="68416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MAE loss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416" marR="68416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Custom loss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416" marR="68416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Comment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416" marR="68416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77658764"/>
                  </a:ext>
                </a:extLst>
              </a:tr>
              <a:tr h="240849"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200" b="0" dirty="0">
                          <a:solidFill>
                            <a:schemeClr val="tx1"/>
                          </a:solidFill>
                          <a:effectLst/>
                        </a:rPr>
                        <a:t>+ 0.0</a:t>
                      </a:r>
                      <a:r>
                        <a:rPr lang="en-US" sz="1200" b="1" dirty="0">
                          <a:solidFill>
                            <a:srgbClr val="00B050"/>
                          </a:solidFill>
                          <a:effectLst/>
                        </a:rPr>
                        <a:t>6</a:t>
                      </a:r>
                      <a:endParaRPr lang="en-US" sz="1200" b="1" dirty="0">
                        <a:solidFill>
                          <a:srgbClr val="00B05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416" marR="68416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+ 0.</a:t>
                      </a:r>
                      <a:r>
                        <a:rPr lang="en-US" sz="1200" b="1" dirty="0">
                          <a:solidFill>
                            <a:srgbClr val="00B050"/>
                          </a:solidFill>
                          <a:effectLst/>
                        </a:rPr>
                        <a:t>10</a:t>
                      </a:r>
                      <a:endParaRPr lang="en-US" sz="1200" b="1" dirty="0">
                        <a:solidFill>
                          <a:srgbClr val="00B05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416" marR="68416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0.04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416" marR="68416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0.04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416" marR="68416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3"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The model correctly predicts the sign, so custom loss equals to MAE.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416" marR="68416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7613865"/>
                  </a:ext>
                </a:extLst>
              </a:tr>
              <a:tr h="240849"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200" b="0" dirty="0">
                          <a:solidFill>
                            <a:schemeClr val="tx1"/>
                          </a:solidFill>
                          <a:effectLst/>
                        </a:rPr>
                        <a:t>+ 0.0</a:t>
                      </a:r>
                      <a:r>
                        <a:rPr lang="en-US" sz="1200" b="1" dirty="0">
                          <a:solidFill>
                            <a:srgbClr val="00B050"/>
                          </a:solidFill>
                          <a:effectLst/>
                        </a:rPr>
                        <a:t>6</a:t>
                      </a:r>
                      <a:endParaRPr lang="en-US" sz="1200" b="1" dirty="0">
                        <a:solidFill>
                          <a:srgbClr val="00B05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416" marR="68416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+ 0.0</a:t>
                      </a:r>
                      <a:r>
                        <a:rPr lang="en-US" sz="1200" b="1" dirty="0">
                          <a:solidFill>
                            <a:srgbClr val="00B050"/>
                          </a:solidFill>
                          <a:effectLst/>
                        </a:rPr>
                        <a:t>2</a:t>
                      </a:r>
                      <a:endParaRPr lang="en-US" sz="1200" b="1" dirty="0">
                        <a:solidFill>
                          <a:srgbClr val="00B05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416" marR="68416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0.04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416" marR="68416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0.04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416" marR="68416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0363043"/>
                  </a:ext>
                </a:extLst>
              </a:tr>
              <a:tr h="240849"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200" b="0" dirty="0">
                          <a:solidFill>
                            <a:schemeClr val="tx1"/>
                          </a:solidFill>
                          <a:effectLst/>
                        </a:rPr>
                        <a:t>– 0.0</a:t>
                      </a:r>
                      <a:r>
                        <a:rPr lang="en-US" sz="1200" b="1" dirty="0">
                          <a:solidFill>
                            <a:srgbClr val="FF0000"/>
                          </a:solidFill>
                          <a:effectLst/>
                        </a:rPr>
                        <a:t>2</a:t>
                      </a:r>
                      <a:endParaRPr lang="en-US" sz="1200" b="1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416" marR="68416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– 0.0</a:t>
                      </a:r>
                      <a:r>
                        <a:rPr lang="en-US" sz="1200" b="1" dirty="0">
                          <a:solidFill>
                            <a:srgbClr val="FF0000"/>
                          </a:solidFill>
                          <a:effectLst/>
                        </a:rPr>
                        <a:t>6</a:t>
                      </a:r>
                      <a:endParaRPr lang="en-US" sz="1200" b="1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416" marR="68416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0.04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416" marR="68416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0.04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416" marR="68416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1096422"/>
                  </a:ext>
                </a:extLst>
              </a:tr>
              <a:tr h="514512"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200" b="0" dirty="0">
                          <a:solidFill>
                            <a:schemeClr val="tx1"/>
                          </a:solidFill>
                          <a:effectLst/>
                        </a:rPr>
                        <a:t>– 0.0</a:t>
                      </a:r>
                      <a:r>
                        <a:rPr lang="en-US" sz="1200" b="1" dirty="0">
                          <a:solidFill>
                            <a:srgbClr val="FF0000"/>
                          </a:solidFill>
                          <a:effectLst/>
                        </a:rPr>
                        <a:t>2</a:t>
                      </a:r>
                      <a:endParaRPr lang="en-US" sz="1200" b="1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416" marR="68416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+ 0.0</a:t>
                      </a:r>
                      <a:r>
                        <a:rPr lang="en-US" sz="1200" b="1" dirty="0">
                          <a:solidFill>
                            <a:srgbClr val="00B050"/>
                          </a:solidFill>
                          <a:effectLst/>
                        </a:rPr>
                        <a:t>2</a:t>
                      </a:r>
                      <a:endParaRPr lang="en-US" sz="1200" b="1" dirty="0">
                        <a:solidFill>
                          <a:srgbClr val="00B05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416" marR="68416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0.04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416" marR="68416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200" dirty="0">
                          <a:solidFill>
                            <a:srgbClr val="FF0000"/>
                          </a:solidFill>
                          <a:effectLst/>
                        </a:rPr>
                        <a:t>0.0</a:t>
                      </a:r>
                      <a:r>
                        <a:rPr lang="en-US" sz="1200" b="1" dirty="0">
                          <a:solidFill>
                            <a:srgbClr val="FF0000"/>
                          </a:solidFill>
                          <a:effectLst/>
                        </a:rPr>
                        <a:t>5</a:t>
                      </a:r>
                      <a:endParaRPr lang="en-US" sz="1200" b="1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416" marR="68416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The model incorrectly predicts the sign, so custom loss higher in 1.25 times than MAE.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416" marR="68416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969504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5D045E5-23DF-42AD-B999-CCED5962058F}"/>
                  </a:ext>
                </a:extLst>
              </p:cNvPr>
              <p:cNvSpPr txBox="1"/>
              <p:nvPr/>
            </p:nvSpPr>
            <p:spPr>
              <a:xfrm>
                <a:off x="625476" y="1954168"/>
                <a:ext cx="6311206" cy="11789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>
                  <a:buClr>
                    <a:schemeClr val="tx2"/>
                  </a:buClr>
                  <a:buSzPct val="100000"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𝑒𝑟𝑟𝑜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1.00∗|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𝑝𝑟𝑒𝑑𝑖𝑐𝑡𝑒𝑑</m:t>
                                  </m:r>
                                </m:sub>
                              </m:s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𝑡𝑟𝑢𝑒</m:t>
                                  </m:r>
                                </m:sub>
                              </m:s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|,  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𝑝𝑟𝑒𝑑𝑖𝑐𝑡𝑒𝑑</m:t>
                                  </m:r>
                                </m:sub>
                              </m:s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&gt;0 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𝑎𝑛𝑑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𝑡𝑟𝑢𝑒</m:t>
                                  </m:r>
                                </m:sub>
                              </m:s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&gt;0  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1.00∗|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𝑝𝑟𝑒𝑑𝑖𝑐𝑡𝑒𝑑</m:t>
                                  </m:r>
                                </m:sub>
                              </m:s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𝑡𝑟𝑢𝑒</m:t>
                                  </m:r>
                                </m:sub>
                              </m:s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|,  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𝑝𝑟𝑒𝑑𝑖𝑐𝑡𝑒𝑑</m:t>
                                  </m:r>
                                </m:sub>
                              </m:s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&lt;0 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𝑎𝑛𝑑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𝑡𝑟𝑢𝑒</m:t>
                                  </m:r>
                                </m:sub>
                              </m:s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&lt;0</m:t>
                              </m:r>
                            </m:e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  <m:r>
                                    <a:rPr lang="en-US" sz="1600" b="1" i="1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  <m:r>
                                    <a:rPr lang="en-US" sz="1600" b="1" i="1">
                                      <a:latin typeface="Cambria Math" panose="02040503050406030204" pitchFamily="18" charset="0"/>
                                    </a:rPr>
                                    <m:t>𝟐𝟓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∗|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𝑝𝑟𝑒𝑑𝑖𝑐𝑡𝑒𝑑</m:t>
                                  </m:r>
                                </m:sub>
                              </m:s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𝑡𝑟𝑢𝑒</m:t>
                                  </m:r>
                                </m:sub>
                              </m:s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|,  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𝑝𝑟𝑒𝑑𝑖𝑐𝑡𝑒𝑑</m:t>
                                  </m:r>
                                </m:sub>
                              </m:sSub>
                              <m: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0 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𝑎𝑛𝑑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𝑡𝑟𝑢𝑒</m:t>
                                  </m:r>
                                </m:sub>
                              </m:s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&lt;0  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  <m:r>
                                    <a:rPr lang="en-US" sz="1600" b="1" i="1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  <m:r>
                                    <a:rPr lang="en-US" sz="1600" b="1" i="1">
                                      <a:latin typeface="Cambria Math" panose="02040503050406030204" pitchFamily="18" charset="0"/>
                                    </a:rPr>
                                    <m:t>𝟐𝟓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∗|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𝑝𝑟𝑒𝑑𝑖𝑐𝑡𝑒𝑑</m:t>
                                  </m:r>
                                </m:sub>
                              </m:s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𝑡𝑟𝑢𝑒</m:t>
                                  </m:r>
                                </m:sub>
                              </m:s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|,  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𝑝𝑟𝑒𝑑𝑖𝑐𝑡𝑒𝑑</m:t>
                                  </m:r>
                                </m:sub>
                              </m:s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&lt;0 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𝑎𝑛𝑑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𝑡𝑟𝑢𝑒</m:t>
                                  </m:r>
                                </m:sub>
                              </m:s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&gt;0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5D045E5-23DF-42AD-B999-CCED596205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476" y="1954168"/>
                <a:ext cx="6311206" cy="1178934"/>
              </a:xfrm>
              <a:prstGeom prst="rect">
                <a:avLst/>
              </a:prstGeom>
              <a:blipFill>
                <a:blip r:embed="rId2"/>
                <a:stretch>
                  <a:fillRect b="-134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817664D-7A5C-4857-8CF0-D469C1F0274E}"/>
                  </a:ext>
                </a:extLst>
              </p:cNvPr>
              <p:cNvSpPr txBox="1"/>
              <p:nvPr/>
            </p:nvSpPr>
            <p:spPr>
              <a:xfrm>
                <a:off x="653644" y="3919577"/>
                <a:ext cx="3771336" cy="68407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>
                  <a:buClr>
                    <a:schemeClr val="tx2"/>
                  </a:buClr>
                  <a:buSzPct val="100000"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𝐶𝑢𝑠𝑡𝑜𝑚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𝑙𝑜𝑠𝑠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𝑓𝑢𝑛𝑐𝑡𝑖𝑜𝑛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undOvr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𝑒𝑟𝑟𝑜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817664D-7A5C-4857-8CF0-D469C1F027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644" y="3919577"/>
                <a:ext cx="3771336" cy="68407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B9DF4416-BD7C-4859-BF88-D4E83E08516D}"/>
              </a:ext>
            </a:extLst>
          </p:cNvPr>
          <p:cNvSpPr/>
          <p:nvPr/>
        </p:nvSpPr>
        <p:spPr>
          <a:xfrm>
            <a:off x="5016335" y="2857459"/>
            <a:ext cx="2438410" cy="2376264"/>
          </a:xfrm>
          <a:custGeom>
            <a:avLst/>
            <a:gdLst>
              <a:gd name="connsiteX0" fmla="*/ 1896609 w 2393779"/>
              <a:gd name="connsiteY0" fmla="*/ 0 h 2461846"/>
              <a:gd name="connsiteX1" fmla="*/ 2278447 w 2393779"/>
              <a:gd name="connsiteY1" fmla="*/ 401934 h 2461846"/>
              <a:gd name="connsiteX2" fmla="*/ 97955 w 2393779"/>
              <a:gd name="connsiteY2" fmla="*/ 914400 h 2461846"/>
              <a:gd name="connsiteX3" fmla="*/ 580275 w 2393779"/>
              <a:gd name="connsiteY3" fmla="*/ 2461846 h 2461846"/>
              <a:gd name="connsiteX0" fmla="*/ 1896609 w 2166344"/>
              <a:gd name="connsiteY0" fmla="*/ 0 h 2461846"/>
              <a:gd name="connsiteX1" fmla="*/ 1954046 w 2166344"/>
              <a:gd name="connsiteY1" fmla="*/ 438723 h 2461846"/>
              <a:gd name="connsiteX2" fmla="*/ 97955 w 2166344"/>
              <a:gd name="connsiteY2" fmla="*/ 914400 h 2461846"/>
              <a:gd name="connsiteX3" fmla="*/ 580275 w 2166344"/>
              <a:gd name="connsiteY3" fmla="*/ 2461846 h 2461846"/>
              <a:gd name="connsiteX0" fmla="*/ 1651506 w 1900230"/>
              <a:gd name="connsiteY0" fmla="*/ 0 h 2461846"/>
              <a:gd name="connsiteX1" fmla="*/ 1708943 w 1900230"/>
              <a:gd name="connsiteY1" fmla="*/ 438723 h 2461846"/>
              <a:gd name="connsiteX2" fmla="*/ 177253 w 1900230"/>
              <a:gd name="connsiteY2" fmla="*/ 932794 h 2461846"/>
              <a:gd name="connsiteX3" fmla="*/ 335172 w 1900230"/>
              <a:gd name="connsiteY3" fmla="*/ 2461846 h 2461846"/>
              <a:gd name="connsiteX0" fmla="*/ 1724415 w 1980056"/>
              <a:gd name="connsiteY0" fmla="*/ 0 h 2461846"/>
              <a:gd name="connsiteX1" fmla="*/ 1781852 w 1980056"/>
              <a:gd name="connsiteY1" fmla="*/ 438723 h 2461846"/>
              <a:gd name="connsiteX2" fmla="*/ 142028 w 1980056"/>
              <a:gd name="connsiteY2" fmla="*/ 896004 h 2461846"/>
              <a:gd name="connsiteX3" fmla="*/ 408081 w 1980056"/>
              <a:gd name="connsiteY3" fmla="*/ 2461846 h 2461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0056" h="2461846">
                <a:moveTo>
                  <a:pt x="1724415" y="0"/>
                </a:moveTo>
                <a:cubicBezTo>
                  <a:pt x="2065222" y="124767"/>
                  <a:pt x="2045583" y="289389"/>
                  <a:pt x="1781852" y="438723"/>
                </a:cubicBezTo>
                <a:cubicBezTo>
                  <a:pt x="1518121" y="588057"/>
                  <a:pt x="425057" y="552685"/>
                  <a:pt x="142028" y="896004"/>
                </a:cubicBezTo>
                <a:cubicBezTo>
                  <a:pt x="-141001" y="1239323"/>
                  <a:pt x="25406" y="1859782"/>
                  <a:pt x="408081" y="2461846"/>
                </a:cubicBezTo>
              </a:path>
            </a:pathLst>
          </a:custGeom>
          <a:noFill/>
          <a:ln w="12700">
            <a:solidFill>
              <a:schemeClr val="tx2"/>
            </a:solidFill>
            <a:headEnd type="arrow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303916E-6B7B-40DF-9C46-F279029FD732}"/>
              </a:ext>
            </a:extLst>
          </p:cNvPr>
          <p:cNvSpPr/>
          <p:nvPr/>
        </p:nvSpPr>
        <p:spPr>
          <a:xfrm>
            <a:off x="7608168" y="1993363"/>
            <a:ext cx="3096344" cy="432048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/>
                </a:solidFill>
                <a:effectLst/>
              </a:rPr>
              <a:t>The model correctly predicts the sign, so custom </a:t>
            </a:r>
            <a:r>
              <a:rPr lang="en-US" sz="1400" dirty="0">
                <a:solidFill>
                  <a:schemeClr val="tx1"/>
                </a:solidFill>
              </a:rPr>
              <a:t>error</a:t>
            </a:r>
            <a:r>
              <a:rPr lang="en-US" sz="1400" dirty="0">
                <a:solidFill>
                  <a:schemeClr val="tx1"/>
                </a:solidFill>
                <a:effectLst/>
              </a:rPr>
              <a:t> equals to absolute error</a:t>
            </a:r>
            <a:endParaRPr lang="en-US" sz="1400" dirty="0">
              <a:solidFill>
                <a:schemeClr val="tx1"/>
              </a:solidFill>
              <a:latin typeface="Trebuchet MS" panose="020B0603020202020204" pitchFamily="34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A6CED25-B2AD-4A53-8E9F-F98F2CCBAC07}"/>
              </a:ext>
            </a:extLst>
          </p:cNvPr>
          <p:cNvSpPr/>
          <p:nvPr/>
        </p:nvSpPr>
        <p:spPr>
          <a:xfrm>
            <a:off x="7608168" y="2785451"/>
            <a:ext cx="3869544" cy="432048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0" algn="l">
              <a:lnSpc>
                <a:spcPct val="100000"/>
              </a:lnSpc>
            </a:pPr>
            <a:r>
              <a:rPr lang="en-US" sz="1400" dirty="0">
                <a:solidFill>
                  <a:schemeClr val="tx1"/>
                </a:solidFill>
                <a:effectLst/>
              </a:rPr>
              <a:t>The model incorrectly predicts the sign, so custom error higher in 1.25 times than absolute error</a:t>
            </a:r>
            <a:endParaRPr lang="en-US" sz="140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DD17DCD8-8527-4959-ABEA-B41801993B18}"/>
              </a:ext>
            </a:extLst>
          </p:cNvPr>
          <p:cNvSpPr/>
          <p:nvPr/>
        </p:nvSpPr>
        <p:spPr>
          <a:xfrm>
            <a:off x="934957" y="2854959"/>
            <a:ext cx="2568755" cy="1064617"/>
          </a:xfrm>
          <a:custGeom>
            <a:avLst/>
            <a:gdLst>
              <a:gd name="connsiteX0" fmla="*/ 17358 w 2486238"/>
              <a:gd name="connsiteY0" fmla="*/ 0 h 995680"/>
              <a:gd name="connsiteX1" fmla="*/ 301838 w 2486238"/>
              <a:gd name="connsiteY1" fmla="*/ 650240 h 995680"/>
              <a:gd name="connsiteX2" fmla="*/ 2089998 w 2486238"/>
              <a:gd name="connsiteY2" fmla="*/ 670560 h 995680"/>
              <a:gd name="connsiteX3" fmla="*/ 2486238 w 2486238"/>
              <a:gd name="connsiteY3" fmla="*/ 995680 h 995680"/>
              <a:gd name="connsiteX0" fmla="*/ 10183 w 2479063"/>
              <a:gd name="connsiteY0" fmla="*/ 0 h 995680"/>
              <a:gd name="connsiteX1" fmla="*/ 343690 w 2479063"/>
              <a:gd name="connsiteY1" fmla="*/ 751840 h 995680"/>
              <a:gd name="connsiteX2" fmla="*/ 2082823 w 2479063"/>
              <a:gd name="connsiteY2" fmla="*/ 670560 h 995680"/>
              <a:gd name="connsiteX3" fmla="*/ 2479063 w 2479063"/>
              <a:gd name="connsiteY3" fmla="*/ 995680 h 995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79063" h="995680">
                <a:moveTo>
                  <a:pt x="10183" y="0"/>
                </a:moveTo>
                <a:cubicBezTo>
                  <a:pt x="-20297" y="269240"/>
                  <a:pt x="-1750" y="640080"/>
                  <a:pt x="343690" y="751840"/>
                </a:cubicBezTo>
                <a:cubicBezTo>
                  <a:pt x="689130" y="863600"/>
                  <a:pt x="1718756" y="612987"/>
                  <a:pt x="2082823" y="670560"/>
                </a:cubicBezTo>
                <a:cubicBezTo>
                  <a:pt x="2446890" y="728133"/>
                  <a:pt x="2462976" y="861906"/>
                  <a:pt x="2479063" y="995680"/>
                </a:cubicBezTo>
              </a:path>
            </a:pathLst>
          </a:custGeom>
          <a:noFill/>
          <a:ln w="12700">
            <a:solidFill>
              <a:schemeClr val="tx2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0994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917B1CC-55DE-40E2-A3AE-E58BF7F613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405000"/>
            <a:ext cx="5472000" cy="720000"/>
          </a:xfrm>
        </p:spPr>
        <p:txBody>
          <a:bodyPr/>
          <a:lstStyle/>
          <a:p>
            <a:r>
              <a:rPr lang="en-US" dirty="0"/>
              <a:t>Summary of methodology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B9B315A-53D2-44C0-B84F-13012B95B68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F355619-44DF-4547-ADFE-381EE865C866}"/>
              </a:ext>
            </a:extLst>
          </p:cNvPr>
          <p:cNvSpPr/>
          <p:nvPr/>
        </p:nvSpPr>
        <p:spPr>
          <a:xfrm rot="16200000">
            <a:off x="-5538" y="680842"/>
            <a:ext cx="1258887" cy="275028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200" b="1" i="1" dirty="0">
                <a:solidFill>
                  <a:schemeClr val="tx1"/>
                </a:solidFill>
                <a:latin typeface="Trebuchet MS" panose="020B0603020202020204" pitchFamily="34" charset="0"/>
              </a:rPr>
              <a:t>Data Collection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74D3F44-2072-46FF-96A3-F9BA58093212}"/>
              </a:ext>
            </a:extLst>
          </p:cNvPr>
          <p:cNvCxnSpPr/>
          <p:nvPr/>
        </p:nvCxnSpPr>
        <p:spPr>
          <a:xfrm rot="16200000">
            <a:off x="142168" y="810735"/>
            <a:ext cx="1243647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F2BE8A50-79E4-4ECC-88CC-B41CE5472252}"/>
              </a:ext>
            </a:extLst>
          </p:cNvPr>
          <p:cNvSpPr/>
          <p:nvPr/>
        </p:nvSpPr>
        <p:spPr>
          <a:xfrm rot="16200000">
            <a:off x="-1075389" y="3151477"/>
            <a:ext cx="3398594" cy="275028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200" b="1" i="1" dirty="0">
                <a:solidFill>
                  <a:schemeClr val="tx1"/>
                </a:solidFill>
                <a:latin typeface="Trebuchet MS" panose="020B0603020202020204" pitchFamily="34" charset="0"/>
              </a:rPr>
              <a:t>Data processing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D9AB364-4E01-471A-A57B-250E9C5788CC}"/>
              </a:ext>
            </a:extLst>
          </p:cNvPr>
          <p:cNvCxnSpPr/>
          <p:nvPr/>
        </p:nvCxnSpPr>
        <p:spPr>
          <a:xfrm rot="16200000">
            <a:off x="-945967" y="3282663"/>
            <a:ext cx="3419921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7E5FB8B7-7075-4B3F-8A0E-B3F96E0A6F20}"/>
              </a:ext>
            </a:extLst>
          </p:cNvPr>
          <p:cNvSpPr/>
          <p:nvPr/>
        </p:nvSpPr>
        <p:spPr>
          <a:xfrm rot="16200000">
            <a:off x="-72762" y="5724351"/>
            <a:ext cx="1393335" cy="275028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200" b="1" i="1" dirty="0">
                <a:solidFill>
                  <a:schemeClr val="tx1"/>
                </a:solidFill>
                <a:latin typeface="Trebuchet MS" panose="020B0603020202020204" pitchFamily="34" charset="0"/>
              </a:rPr>
              <a:t>Modelling and evaluation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0E45486-FA51-49FA-9446-5FF0A83FEC2A}"/>
              </a:ext>
            </a:extLst>
          </p:cNvPr>
          <p:cNvCxnSpPr/>
          <p:nvPr/>
        </p:nvCxnSpPr>
        <p:spPr>
          <a:xfrm rot="16200000">
            <a:off x="62952" y="5859271"/>
            <a:ext cx="1402079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5975BE81-2853-4B1A-86FF-2E1D1B51ECAB}"/>
              </a:ext>
            </a:extLst>
          </p:cNvPr>
          <p:cNvSpPr/>
          <p:nvPr/>
        </p:nvSpPr>
        <p:spPr>
          <a:xfrm>
            <a:off x="2305486" y="272323"/>
            <a:ext cx="2411735" cy="36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Trebuchet MS" panose="020B0603020202020204" pitchFamily="34" charset="0"/>
              </a:rPr>
              <a:t>Thomson Reuters Eikon API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7E54648-52FF-4996-8CE4-4757E3639107}"/>
              </a:ext>
            </a:extLst>
          </p:cNvPr>
          <p:cNvSpPr/>
          <p:nvPr/>
        </p:nvSpPr>
        <p:spPr>
          <a:xfrm>
            <a:off x="1253187" y="915451"/>
            <a:ext cx="1829793" cy="36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Trebuchet MS" panose="020B0603020202020204" pitchFamily="34" charset="0"/>
              </a:rPr>
              <a:t>News texts collector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FC18B9D-C3A6-442B-9C8D-40B5547A220F}"/>
              </a:ext>
            </a:extLst>
          </p:cNvPr>
          <p:cNvSpPr/>
          <p:nvPr/>
        </p:nvSpPr>
        <p:spPr>
          <a:xfrm>
            <a:off x="3939728" y="915451"/>
            <a:ext cx="1829793" cy="36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Trebuchet MS" panose="020B0603020202020204" pitchFamily="34" charset="0"/>
              </a:rPr>
              <a:t>Stock prices collector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FDB16CE-0BE6-42BC-A891-C7561EE3B60F}"/>
              </a:ext>
            </a:extLst>
          </p:cNvPr>
          <p:cNvSpPr/>
          <p:nvPr/>
        </p:nvSpPr>
        <p:spPr>
          <a:xfrm>
            <a:off x="930731" y="1514383"/>
            <a:ext cx="2474703" cy="275028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Trebuchet MS" panose="020B0603020202020204" pitchFamily="34" charset="0"/>
              </a:rPr>
              <a:t>News event-type Classification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6239CBD-C2DD-4410-9377-06F2B8A47B0F}"/>
              </a:ext>
            </a:extLst>
          </p:cNvPr>
          <p:cNvSpPr/>
          <p:nvPr/>
        </p:nvSpPr>
        <p:spPr>
          <a:xfrm>
            <a:off x="929224" y="1822230"/>
            <a:ext cx="2478729" cy="188413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solidFill>
                <a:schemeClr val="tx1"/>
              </a:solidFill>
              <a:latin typeface="Trebuchet MS" panose="020B060302020202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F7CC05A-60EB-4556-ACFF-20C0CCAF2E49}"/>
              </a:ext>
            </a:extLst>
          </p:cNvPr>
          <p:cNvSpPr/>
          <p:nvPr/>
        </p:nvSpPr>
        <p:spPr>
          <a:xfrm>
            <a:off x="1096705" y="1948958"/>
            <a:ext cx="2143765" cy="27365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Trebuchet MS" panose="020B0603020202020204" pitchFamily="34" charset="0"/>
              </a:rPr>
              <a:t>Label a set of news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2B02828-CE70-466E-BCDC-B5DACA021C1B}"/>
              </a:ext>
            </a:extLst>
          </p:cNvPr>
          <p:cNvSpPr/>
          <p:nvPr/>
        </p:nvSpPr>
        <p:spPr>
          <a:xfrm>
            <a:off x="1096705" y="2405402"/>
            <a:ext cx="2143765" cy="27365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Trebuchet MS" panose="020B0603020202020204" pitchFamily="34" charset="0"/>
              </a:rPr>
              <a:t>Fine-tune BERT model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8E4FE56-D3B7-4581-B965-E8AD1DE3AB83}"/>
              </a:ext>
            </a:extLst>
          </p:cNvPr>
          <p:cNvSpPr/>
          <p:nvPr/>
        </p:nvSpPr>
        <p:spPr>
          <a:xfrm>
            <a:off x="1096705" y="2861846"/>
            <a:ext cx="2143765" cy="27365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Trebuchet MS" panose="020B0603020202020204" pitchFamily="34" charset="0"/>
              </a:rPr>
              <a:t>Classify all news by BERT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7F57F0A-DBA3-4EDE-9FE7-A56B327F3470}"/>
              </a:ext>
            </a:extLst>
          </p:cNvPr>
          <p:cNvCxnSpPr>
            <a:cxnSpLocks/>
            <a:stCxn id="19" idx="2"/>
            <a:endCxn id="20" idx="0"/>
          </p:cNvCxnSpPr>
          <p:nvPr/>
        </p:nvCxnSpPr>
        <p:spPr>
          <a:xfrm>
            <a:off x="2168589" y="2222617"/>
            <a:ext cx="0" cy="182786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DFA04BD-82C9-4B9E-88EA-FD5854D89612}"/>
              </a:ext>
            </a:extLst>
          </p:cNvPr>
          <p:cNvCxnSpPr>
            <a:cxnSpLocks/>
            <a:stCxn id="20" idx="2"/>
            <a:endCxn id="21" idx="0"/>
          </p:cNvCxnSpPr>
          <p:nvPr/>
        </p:nvCxnSpPr>
        <p:spPr>
          <a:xfrm>
            <a:off x="2168589" y="2679060"/>
            <a:ext cx="0" cy="182786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00809D0-B959-4408-9EAE-00A9081C7E3E}"/>
              </a:ext>
            </a:extLst>
          </p:cNvPr>
          <p:cNvCxnSpPr>
            <a:cxnSpLocks/>
          </p:cNvCxnSpPr>
          <p:nvPr/>
        </p:nvCxnSpPr>
        <p:spPr>
          <a:xfrm>
            <a:off x="4347981" y="629447"/>
            <a:ext cx="0" cy="280416"/>
          </a:xfrm>
          <a:prstGeom prst="line">
            <a:avLst/>
          </a:prstGeom>
          <a:ln w="19050">
            <a:solidFill>
              <a:schemeClr val="tx1"/>
            </a:solidFill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0F1AA779-5DA6-4F77-86D9-6F299ECE69C0}"/>
              </a:ext>
            </a:extLst>
          </p:cNvPr>
          <p:cNvSpPr/>
          <p:nvPr/>
        </p:nvSpPr>
        <p:spPr>
          <a:xfrm>
            <a:off x="3617272" y="1514383"/>
            <a:ext cx="2474703" cy="275028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Trebuchet MS" panose="020B0603020202020204" pitchFamily="34" charset="0"/>
              </a:rPr>
              <a:t>Feature generation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8FEEF72-9E07-4A19-B29F-AA0143A33BD8}"/>
              </a:ext>
            </a:extLst>
          </p:cNvPr>
          <p:cNvSpPr/>
          <p:nvPr/>
        </p:nvSpPr>
        <p:spPr>
          <a:xfrm>
            <a:off x="3617271" y="1822230"/>
            <a:ext cx="2478729" cy="94945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solidFill>
                <a:schemeClr val="tx1"/>
              </a:solidFill>
              <a:latin typeface="Trebuchet MS" panose="020B0603020202020204" pitchFamily="34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A18067D-75C3-4601-9672-C63C3E221D03}"/>
              </a:ext>
            </a:extLst>
          </p:cNvPr>
          <p:cNvSpPr/>
          <p:nvPr/>
        </p:nvSpPr>
        <p:spPr>
          <a:xfrm>
            <a:off x="3784754" y="1931905"/>
            <a:ext cx="2143764" cy="27365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Trebuchet MS" panose="020B0603020202020204" pitchFamily="34" charset="0"/>
              </a:rPr>
              <a:t>Normalization of prices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6B9DE0D-C8C5-4C0B-BEAE-A535C681ACC1}"/>
              </a:ext>
            </a:extLst>
          </p:cNvPr>
          <p:cNvSpPr/>
          <p:nvPr/>
        </p:nvSpPr>
        <p:spPr>
          <a:xfrm>
            <a:off x="3784754" y="2388350"/>
            <a:ext cx="2143764" cy="27365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Trebuchet MS" panose="020B0603020202020204" pitchFamily="34" charset="0"/>
              </a:rPr>
              <a:t>Technical indicators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C96A736-CE2C-4589-977C-76F94388712B}"/>
              </a:ext>
            </a:extLst>
          </p:cNvPr>
          <p:cNvCxnSpPr>
            <a:cxnSpLocks/>
          </p:cNvCxnSpPr>
          <p:nvPr/>
        </p:nvCxnSpPr>
        <p:spPr>
          <a:xfrm>
            <a:off x="2674728" y="629447"/>
            <a:ext cx="0" cy="280416"/>
          </a:xfrm>
          <a:prstGeom prst="line">
            <a:avLst/>
          </a:prstGeom>
          <a:ln w="19050">
            <a:solidFill>
              <a:schemeClr val="tx1"/>
            </a:solidFill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0C92BDA-915E-404C-955D-EC0A2B4FF157}"/>
              </a:ext>
            </a:extLst>
          </p:cNvPr>
          <p:cNvCxnSpPr>
            <a:cxnSpLocks/>
            <a:stCxn id="15" idx="2"/>
            <a:endCxn id="17" idx="0"/>
          </p:cNvCxnSpPr>
          <p:nvPr/>
        </p:nvCxnSpPr>
        <p:spPr>
          <a:xfrm>
            <a:off x="2168084" y="1275451"/>
            <a:ext cx="0" cy="238932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A7E6141-A1B1-46DB-B33E-BF0F89FCFF6C}"/>
              </a:ext>
            </a:extLst>
          </p:cNvPr>
          <p:cNvCxnSpPr>
            <a:cxnSpLocks/>
          </p:cNvCxnSpPr>
          <p:nvPr/>
        </p:nvCxnSpPr>
        <p:spPr>
          <a:xfrm>
            <a:off x="4854625" y="1275451"/>
            <a:ext cx="0" cy="238932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B2E42F1E-B76A-4FFA-A8B8-150B7E1E3AA2}"/>
              </a:ext>
            </a:extLst>
          </p:cNvPr>
          <p:cNvSpPr/>
          <p:nvPr/>
        </p:nvSpPr>
        <p:spPr>
          <a:xfrm>
            <a:off x="927715" y="4624429"/>
            <a:ext cx="2478729" cy="36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Trebuchet MS" panose="020B0603020202020204" pitchFamily="34" charset="0"/>
              </a:rPr>
              <a:t>Data processing for ML model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B90B763-CC33-4C5E-81DA-537F4635A425}"/>
              </a:ext>
            </a:extLst>
          </p:cNvPr>
          <p:cNvSpPr/>
          <p:nvPr/>
        </p:nvSpPr>
        <p:spPr>
          <a:xfrm>
            <a:off x="3616264" y="4624429"/>
            <a:ext cx="2478729" cy="36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Trebuchet MS" panose="020B0603020202020204" pitchFamily="34" charset="0"/>
              </a:rPr>
              <a:t>Data processing for sequence model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1FD68A1-27C4-47C7-9FF5-0BB65321D9EE}"/>
              </a:ext>
            </a:extLst>
          </p:cNvPr>
          <p:cNvSpPr/>
          <p:nvPr/>
        </p:nvSpPr>
        <p:spPr>
          <a:xfrm>
            <a:off x="2347156" y="3860805"/>
            <a:ext cx="2328398" cy="432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Trebuchet MS" panose="020B0603020202020204" pitchFamily="34" charset="0"/>
              </a:rPr>
              <a:t>Merge news and price data of selected companies to a dataset</a:t>
            </a:r>
          </a:p>
        </p:txBody>
      </p: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657DE0F9-ABEE-4D4F-B413-795348508C1F}"/>
              </a:ext>
            </a:extLst>
          </p:cNvPr>
          <p:cNvCxnSpPr>
            <a:cxnSpLocks/>
            <a:stCxn id="18" idx="2"/>
            <a:endCxn id="34" idx="1"/>
          </p:cNvCxnSpPr>
          <p:nvPr/>
        </p:nvCxnSpPr>
        <p:spPr>
          <a:xfrm rot="16200000" flipH="1">
            <a:off x="2072654" y="3802302"/>
            <a:ext cx="370437" cy="178567"/>
          </a:xfrm>
          <a:prstGeom prst="bentConnector2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55A7A470-9D08-4651-BF8D-18675AE9C644}"/>
              </a:ext>
            </a:extLst>
          </p:cNvPr>
          <p:cNvCxnSpPr>
            <a:cxnSpLocks/>
            <a:stCxn id="26" idx="2"/>
            <a:endCxn id="34" idx="3"/>
          </p:cNvCxnSpPr>
          <p:nvPr/>
        </p:nvCxnSpPr>
        <p:spPr>
          <a:xfrm rot="5400000">
            <a:off x="4113534" y="3333703"/>
            <a:ext cx="1305122" cy="181083"/>
          </a:xfrm>
          <a:prstGeom prst="bentConnector2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5BCE7ED-947B-4D2B-93F0-151E6C6B0D76}"/>
              </a:ext>
            </a:extLst>
          </p:cNvPr>
          <p:cNvCxnSpPr>
            <a:cxnSpLocks/>
          </p:cNvCxnSpPr>
          <p:nvPr/>
        </p:nvCxnSpPr>
        <p:spPr>
          <a:xfrm>
            <a:off x="4347981" y="4298662"/>
            <a:ext cx="0" cy="324000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D8D2D6D7-1674-4AD6-96E3-C4E7ED324E59}"/>
              </a:ext>
            </a:extLst>
          </p:cNvPr>
          <p:cNvCxnSpPr>
            <a:cxnSpLocks/>
          </p:cNvCxnSpPr>
          <p:nvPr/>
        </p:nvCxnSpPr>
        <p:spPr>
          <a:xfrm>
            <a:off x="2674728" y="4298662"/>
            <a:ext cx="0" cy="324000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ADC0A419-D661-4172-874B-186C80EAE310}"/>
              </a:ext>
            </a:extLst>
          </p:cNvPr>
          <p:cNvSpPr/>
          <p:nvPr/>
        </p:nvSpPr>
        <p:spPr>
          <a:xfrm>
            <a:off x="927715" y="6096889"/>
            <a:ext cx="2583638" cy="432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Trebuchet MS" panose="020B0603020202020204" pitchFamily="34" charset="0"/>
              </a:rPr>
              <a:t>Compare them using model evaluation and profitability metrics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66A1806-BFA5-4369-A1DD-3DBFB4A02D6E}"/>
              </a:ext>
            </a:extLst>
          </p:cNvPr>
          <p:cNvSpPr/>
          <p:nvPr/>
        </p:nvSpPr>
        <p:spPr>
          <a:xfrm>
            <a:off x="3511355" y="6096889"/>
            <a:ext cx="2583638" cy="432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Trebuchet MS" panose="020B0603020202020204" pitchFamily="34" charset="0"/>
              </a:rPr>
              <a:t>Measure the impact of news features on model performance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37E1F45-132A-483D-8B2D-F0AABD600D18}"/>
              </a:ext>
            </a:extLst>
          </p:cNvPr>
          <p:cNvSpPr/>
          <p:nvPr/>
        </p:nvSpPr>
        <p:spPr>
          <a:xfrm>
            <a:off x="929558" y="5821294"/>
            <a:ext cx="5163594" cy="27360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Trebuchet MS" panose="020B0603020202020204" pitchFamily="34" charset="0"/>
              </a:rPr>
              <a:t>Performance comparison on models with news features or not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B156C0B2-7056-430C-B343-FFFDA2621023}"/>
              </a:ext>
            </a:extLst>
          </p:cNvPr>
          <p:cNvSpPr/>
          <p:nvPr/>
        </p:nvSpPr>
        <p:spPr>
          <a:xfrm>
            <a:off x="927715" y="5157829"/>
            <a:ext cx="2478729" cy="36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Trebuchet MS" panose="020B0603020202020204" pitchFamily="34" charset="0"/>
              </a:rPr>
              <a:t>Regression and Boosting models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EE3DCD8-017E-47B2-A7A4-1E516A79518D}"/>
              </a:ext>
            </a:extLst>
          </p:cNvPr>
          <p:cNvSpPr/>
          <p:nvPr/>
        </p:nvSpPr>
        <p:spPr>
          <a:xfrm>
            <a:off x="3616264" y="5157829"/>
            <a:ext cx="2478729" cy="36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Trebuchet MS" panose="020B0603020202020204" pitchFamily="34" charset="0"/>
              </a:rPr>
              <a:t>LSTM Networks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788329B2-D90E-4A77-9B0B-464154C2FF6D}"/>
              </a:ext>
            </a:extLst>
          </p:cNvPr>
          <p:cNvCxnSpPr>
            <a:cxnSpLocks/>
            <a:stCxn id="32" idx="2"/>
            <a:endCxn id="42" idx="0"/>
          </p:cNvCxnSpPr>
          <p:nvPr/>
        </p:nvCxnSpPr>
        <p:spPr>
          <a:xfrm>
            <a:off x="2167079" y="4984429"/>
            <a:ext cx="0" cy="173400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4B7650C-3BD8-43BE-924B-22C551481F55}"/>
              </a:ext>
            </a:extLst>
          </p:cNvPr>
          <p:cNvCxnSpPr>
            <a:cxnSpLocks/>
            <a:stCxn id="33" idx="2"/>
            <a:endCxn id="43" idx="0"/>
          </p:cNvCxnSpPr>
          <p:nvPr/>
        </p:nvCxnSpPr>
        <p:spPr>
          <a:xfrm>
            <a:off x="4855629" y="4984429"/>
            <a:ext cx="0" cy="173400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58814414-8EED-4A64-B6B0-2246EBB539CD}"/>
              </a:ext>
            </a:extLst>
          </p:cNvPr>
          <p:cNvCxnSpPr>
            <a:cxnSpLocks/>
          </p:cNvCxnSpPr>
          <p:nvPr/>
        </p:nvCxnSpPr>
        <p:spPr>
          <a:xfrm>
            <a:off x="2167079" y="5517829"/>
            <a:ext cx="0" cy="324000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2D9518F-5409-42C0-A205-B6F6B4289FB3}"/>
              </a:ext>
            </a:extLst>
          </p:cNvPr>
          <p:cNvCxnSpPr>
            <a:cxnSpLocks/>
          </p:cNvCxnSpPr>
          <p:nvPr/>
        </p:nvCxnSpPr>
        <p:spPr>
          <a:xfrm>
            <a:off x="4855629" y="5517829"/>
            <a:ext cx="0" cy="324000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558D83FB-5FE1-4399-80F2-EEA34476BAE5}"/>
              </a:ext>
            </a:extLst>
          </p:cNvPr>
          <p:cNvSpPr/>
          <p:nvPr/>
        </p:nvSpPr>
        <p:spPr>
          <a:xfrm>
            <a:off x="1096705" y="3312950"/>
            <a:ext cx="2143765" cy="27365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Trebuchet MS" panose="020B0603020202020204" pitchFamily="34" charset="0"/>
              </a:rPr>
              <a:t>Aggregate news by day</a:t>
            </a: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2BD40CE3-F56B-4002-B987-207D09FFFA1F}"/>
              </a:ext>
            </a:extLst>
          </p:cNvPr>
          <p:cNvCxnSpPr>
            <a:cxnSpLocks/>
            <a:endCxn id="48" idx="0"/>
          </p:cNvCxnSpPr>
          <p:nvPr/>
        </p:nvCxnSpPr>
        <p:spPr>
          <a:xfrm>
            <a:off x="2168589" y="3130164"/>
            <a:ext cx="0" cy="182786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55085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917B1CC-55DE-40E2-A3AE-E58BF7F61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scheme of notebooks from data collection to modelling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B9B315A-53D2-44C0-B84F-13012B95B68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D986D94-F185-4042-A294-E8101A52E67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Inhaltsplatzhalter 4">
            <a:extLst>
              <a:ext uri="{FF2B5EF4-FFF2-40B4-BE49-F238E27FC236}">
                <a16:creationId xmlns:a16="http://schemas.microsoft.com/office/drawing/2014/main" id="{4BA35CF6-F876-436A-9A50-F8A0C608E10D}"/>
              </a:ext>
            </a:extLst>
          </p:cNvPr>
          <p:cNvSpPr txBox="1">
            <a:spLocks/>
          </p:cNvSpPr>
          <p:nvPr/>
        </p:nvSpPr>
        <p:spPr bwMode="black">
          <a:xfrm>
            <a:off x="3468035" y="2060848"/>
            <a:ext cx="1800000" cy="681612"/>
          </a:xfrm>
          <a:prstGeom prst="rect">
            <a:avLst/>
          </a:prstGeom>
          <a:noFill/>
          <a:ln w="12700">
            <a:solidFill>
              <a:schemeClr val="tx2"/>
            </a:solidFill>
          </a:ln>
        </p:spPr>
        <p:txBody>
          <a:bodyPr lIns="144000" tIns="144000" rIns="144000" bIns="144000" anchor="ctr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8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32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76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20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6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0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latin typeface="+mn-lt"/>
              </a:rPr>
              <a:t>Key words matching</a:t>
            </a:r>
          </a:p>
        </p:txBody>
      </p:sp>
      <p:sp>
        <p:nvSpPr>
          <p:cNvPr id="11" name="Inhaltsplatzhalter 4">
            <a:extLst>
              <a:ext uri="{FF2B5EF4-FFF2-40B4-BE49-F238E27FC236}">
                <a16:creationId xmlns:a16="http://schemas.microsoft.com/office/drawing/2014/main" id="{B2C5245F-3F1B-4E86-8CBD-07E0719FF3A5}"/>
              </a:ext>
            </a:extLst>
          </p:cNvPr>
          <p:cNvSpPr txBox="1">
            <a:spLocks/>
          </p:cNvSpPr>
          <p:nvPr/>
        </p:nvSpPr>
        <p:spPr bwMode="black">
          <a:xfrm>
            <a:off x="8688288" y="2060848"/>
            <a:ext cx="1800000" cy="681612"/>
          </a:xfrm>
          <a:prstGeom prst="rect">
            <a:avLst/>
          </a:prstGeom>
          <a:noFill/>
          <a:ln w="12700">
            <a:solidFill>
              <a:schemeClr val="tx2"/>
            </a:solidFill>
          </a:ln>
        </p:spPr>
        <p:txBody>
          <a:bodyPr lIns="144000" tIns="144000" rIns="144000" bIns="144000" anchor="ctr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8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32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76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20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6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0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latin typeface="+mn-lt"/>
              </a:rPr>
              <a:t>Create merged file with labels</a:t>
            </a:r>
          </a:p>
        </p:txBody>
      </p:sp>
      <p:sp>
        <p:nvSpPr>
          <p:cNvPr id="9" name="Inhaltsplatzhalter 4">
            <a:extLst>
              <a:ext uri="{FF2B5EF4-FFF2-40B4-BE49-F238E27FC236}">
                <a16:creationId xmlns:a16="http://schemas.microsoft.com/office/drawing/2014/main" id="{6DC25A26-1677-46B9-A3F3-243B5E2815B8}"/>
              </a:ext>
            </a:extLst>
          </p:cNvPr>
          <p:cNvSpPr txBox="1">
            <a:spLocks/>
          </p:cNvSpPr>
          <p:nvPr/>
        </p:nvSpPr>
        <p:spPr bwMode="black">
          <a:xfrm>
            <a:off x="623888" y="2060848"/>
            <a:ext cx="1440000" cy="681612"/>
          </a:xfrm>
          <a:prstGeom prst="rect">
            <a:avLst/>
          </a:prstGeom>
          <a:noFill/>
          <a:ln w="12700">
            <a:solidFill>
              <a:schemeClr val="tx2"/>
            </a:solidFill>
          </a:ln>
        </p:spPr>
        <p:txBody>
          <a:bodyPr lIns="144000" tIns="144000" rIns="144000" bIns="144000" anchor="ctr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8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32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76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20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6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0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latin typeface="+mn-lt"/>
              </a:rPr>
              <a:t>News collector</a:t>
            </a:r>
          </a:p>
        </p:txBody>
      </p:sp>
      <p:sp>
        <p:nvSpPr>
          <p:cNvPr id="13" name="Inhaltsplatzhalter 4">
            <a:extLst>
              <a:ext uri="{FF2B5EF4-FFF2-40B4-BE49-F238E27FC236}">
                <a16:creationId xmlns:a16="http://schemas.microsoft.com/office/drawing/2014/main" id="{3C92D62F-02C0-4217-A9BD-3FC29A876C4A}"/>
              </a:ext>
            </a:extLst>
          </p:cNvPr>
          <p:cNvSpPr txBox="1">
            <a:spLocks/>
          </p:cNvSpPr>
          <p:nvPr/>
        </p:nvSpPr>
        <p:spPr bwMode="black">
          <a:xfrm>
            <a:off x="1127448" y="3839923"/>
            <a:ext cx="1440000" cy="781668"/>
          </a:xfrm>
          <a:prstGeom prst="rect">
            <a:avLst/>
          </a:prstGeom>
          <a:noFill/>
          <a:ln w="12700">
            <a:solidFill>
              <a:schemeClr val="tx2"/>
            </a:solidFill>
          </a:ln>
        </p:spPr>
        <p:txBody>
          <a:bodyPr lIns="144000" tIns="144000" rIns="144000" bIns="144000" anchor="ctr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8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32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76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20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6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0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latin typeface="+mn-lt"/>
              </a:rPr>
              <a:t>BERT model</a:t>
            </a:r>
          </a:p>
        </p:txBody>
      </p:sp>
      <p:cxnSp>
        <p:nvCxnSpPr>
          <p:cNvPr id="37" name="Gerader Verbinder 337">
            <a:extLst>
              <a:ext uri="{FF2B5EF4-FFF2-40B4-BE49-F238E27FC236}">
                <a16:creationId xmlns:a16="http://schemas.microsoft.com/office/drawing/2014/main" id="{14566BB3-C89C-4B88-BF37-99153C093F73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 bwMode="gray">
          <a:xfrm>
            <a:off x="2063888" y="2401654"/>
            <a:ext cx="1404147" cy="0"/>
          </a:xfrm>
          <a:prstGeom prst="line">
            <a:avLst/>
          </a:prstGeom>
          <a:ln w="12700">
            <a:solidFill>
              <a:schemeClr val="tx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Inhaltsplatzhalter 4">
            <a:extLst>
              <a:ext uri="{FF2B5EF4-FFF2-40B4-BE49-F238E27FC236}">
                <a16:creationId xmlns:a16="http://schemas.microsoft.com/office/drawing/2014/main" id="{99130D79-B721-42D2-9127-FE6484516602}"/>
              </a:ext>
            </a:extLst>
          </p:cNvPr>
          <p:cNvSpPr txBox="1">
            <a:spLocks/>
          </p:cNvSpPr>
          <p:nvPr/>
        </p:nvSpPr>
        <p:spPr bwMode="black">
          <a:xfrm>
            <a:off x="2063887" y="2183664"/>
            <a:ext cx="1404147" cy="216024"/>
          </a:xfrm>
          <a:prstGeom prst="rect">
            <a:avLst/>
          </a:prstGeom>
          <a:noFill/>
          <a:ln w="12700">
            <a:noFill/>
          </a:ln>
        </p:spPr>
        <p:txBody>
          <a:bodyPr lIns="144000" tIns="144000" rIns="144000" bIns="144000" anchor="ctr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8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32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76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20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6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0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>
                <a:solidFill>
                  <a:schemeClr val="tx2"/>
                </a:solidFill>
              </a:rPr>
              <a:t>news texts</a:t>
            </a:r>
          </a:p>
        </p:txBody>
      </p:sp>
      <p:cxnSp>
        <p:nvCxnSpPr>
          <p:cNvPr id="41" name="Verbinder: gewinkelt 19">
            <a:extLst>
              <a:ext uri="{FF2B5EF4-FFF2-40B4-BE49-F238E27FC236}">
                <a16:creationId xmlns:a16="http://schemas.microsoft.com/office/drawing/2014/main" id="{0EA1D573-E601-4F8A-A58B-91ABBDA84FA4}"/>
              </a:ext>
            </a:extLst>
          </p:cNvPr>
          <p:cNvCxnSpPr>
            <a:cxnSpLocks/>
            <a:stCxn id="11" idx="2"/>
            <a:endCxn id="13" idx="0"/>
          </p:cNvCxnSpPr>
          <p:nvPr/>
        </p:nvCxnSpPr>
        <p:spPr>
          <a:xfrm rot="5400000">
            <a:off x="5169137" y="-579229"/>
            <a:ext cx="1097463" cy="7740840"/>
          </a:xfrm>
          <a:prstGeom prst="bentConnector3">
            <a:avLst>
              <a:gd name="adj1" fmla="val 50000"/>
            </a:avLst>
          </a:prstGeom>
          <a:ln w="12700">
            <a:solidFill>
              <a:schemeClr val="tx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Inhaltsplatzhalter 4">
            <a:extLst>
              <a:ext uri="{FF2B5EF4-FFF2-40B4-BE49-F238E27FC236}">
                <a16:creationId xmlns:a16="http://schemas.microsoft.com/office/drawing/2014/main" id="{C6906435-95B6-4C26-9BF2-38585C1539A3}"/>
              </a:ext>
            </a:extLst>
          </p:cNvPr>
          <p:cNvSpPr txBox="1">
            <a:spLocks/>
          </p:cNvSpPr>
          <p:nvPr/>
        </p:nvSpPr>
        <p:spPr bwMode="black">
          <a:xfrm>
            <a:off x="1847447" y="3057242"/>
            <a:ext cx="7740841" cy="216024"/>
          </a:xfrm>
          <a:prstGeom prst="rect">
            <a:avLst/>
          </a:prstGeom>
          <a:noFill/>
          <a:ln w="12700">
            <a:noFill/>
          </a:ln>
        </p:spPr>
        <p:txBody>
          <a:bodyPr lIns="144000" tIns="144000" rIns="144000" bIns="144000" anchor="ctr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8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32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76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20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6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0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>
                <a:solidFill>
                  <a:schemeClr val="tx2"/>
                </a:solidFill>
              </a:rPr>
              <a:t>manually labelled 760 texts</a:t>
            </a:r>
          </a:p>
        </p:txBody>
      </p:sp>
      <p:sp>
        <p:nvSpPr>
          <p:cNvPr id="54" name="Inhaltsplatzhalter 4">
            <a:extLst>
              <a:ext uri="{FF2B5EF4-FFF2-40B4-BE49-F238E27FC236}">
                <a16:creationId xmlns:a16="http://schemas.microsoft.com/office/drawing/2014/main" id="{4B057BEC-8DDC-4777-A1E4-740EB3609A37}"/>
              </a:ext>
            </a:extLst>
          </p:cNvPr>
          <p:cNvSpPr txBox="1">
            <a:spLocks/>
          </p:cNvSpPr>
          <p:nvPr/>
        </p:nvSpPr>
        <p:spPr bwMode="black">
          <a:xfrm>
            <a:off x="623888" y="5271176"/>
            <a:ext cx="1440000" cy="781668"/>
          </a:xfrm>
          <a:prstGeom prst="rect">
            <a:avLst/>
          </a:prstGeom>
          <a:noFill/>
          <a:ln w="12700">
            <a:solidFill>
              <a:schemeClr val="tx2"/>
            </a:solidFill>
          </a:ln>
        </p:spPr>
        <p:txBody>
          <a:bodyPr lIns="144000" tIns="144000" rIns="144000" bIns="144000" anchor="ctr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8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32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76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20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6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0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latin typeface="+mn-lt"/>
              </a:rPr>
              <a:t>Prices collector</a:t>
            </a:r>
          </a:p>
        </p:txBody>
      </p:sp>
      <p:sp>
        <p:nvSpPr>
          <p:cNvPr id="57" name="Inhaltsplatzhalter 4">
            <a:extLst>
              <a:ext uri="{FF2B5EF4-FFF2-40B4-BE49-F238E27FC236}">
                <a16:creationId xmlns:a16="http://schemas.microsoft.com/office/drawing/2014/main" id="{85A56ED0-3AC0-4E76-A30F-553B2AC6082E}"/>
              </a:ext>
            </a:extLst>
          </p:cNvPr>
          <p:cNvSpPr txBox="1">
            <a:spLocks/>
          </p:cNvSpPr>
          <p:nvPr/>
        </p:nvSpPr>
        <p:spPr bwMode="black">
          <a:xfrm>
            <a:off x="3469424" y="5244418"/>
            <a:ext cx="1817625" cy="781668"/>
          </a:xfrm>
          <a:prstGeom prst="rect">
            <a:avLst/>
          </a:prstGeom>
          <a:noFill/>
          <a:ln w="12700">
            <a:solidFill>
              <a:schemeClr val="tx2"/>
            </a:solidFill>
          </a:ln>
        </p:spPr>
        <p:txBody>
          <a:bodyPr lIns="144000" tIns="144000" rIns="144000" bIns="144000" anchor="ctr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8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32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76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20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6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0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latin typeface="+mn-lt"/>
              </a:rPr>
              <a:t>Merge prices and news</a:t>
            </a:r>
          </a:p>
        </p:txBody>
      </p:sp>
      <p:cxnSp>
        <p:nvCxnSpPr>
          <p:cNvPr id="58" name="Verbinder: gewinkelt 19">
            <a:extLst>
              <a:ext uri="{FF2B5EF4-FFF2-40B4-BE49-F238E27FC236}">
                <a16:creationId xmlns:a16="http://schemas.microsoft.com/office/drawing/2014/main" id="{06F26F03-2B90-4FB0-BC80-2F32DCC938B7}"/>
              </a:ext>
            </a:extLst>
          </p:cNvPr>
          <p:cNvCxnSpPr>
            <a:cxnSpLocks/>
            <a:stCxn id="13" idx="3"/>
            <a:endCxn id="57" idx="0"/>
          </p:cNvCxnSpPr>
          <p:nvPr/>
        </p:nvCxnSpPr>
        <p:spPr>
          <a:xfrm>
            <a:off x="2567448" y="4230757"/>
            <a:ext cx="1810789" cy="1013661"/>
          </a:xfrm>
          <a:prstGeom prst="bentConnector2">
            <a:avLst/>
          </a:prstGeom>
          <a:ln w="12700">
            <a:solidFill>
              <a:schemeClr val="tx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Inhaltsplatzhalter 4">
            <a:extLst>
              <a:ext uri="{FF2B5EF4-FFF2-40B4-BE49-F238E27FC236}">
                <a16:creationId xmlns:a16="http://schemas.microsoft.com/office/drawing/2014/main" id="{CA61BE12-2F6D-47F6-A192-DC7FF29F9162}"/>
              </a:ext>
            </a:extLst>
          </p:cNvPr>
          <p:cNvSpPr txBox="1">
            <a:spLocks/>
          </p:cNvSpPr>
          <p:nvPr/>
        </p:nvSpPr>
        <p:spPr bwMode="black">
          <a:xfrm>
            <a:off x="2855640" y="4285798"/>
            <a:ext cx="1512168" cy="493636"/>
          </a:xfrm>
          <a:prstGeom prst="rect">
            <a:avLst/>
          </a:prstGeom>
          <a:noFill/>
          <a:ln w="12700">
            <a:noFill/>
          </a:ln>
        </p:spPr>
        <p:txBody>
          <a:bodyPr lIns="144000" tIns="144000" rIns="144000" bIns="144000" anchor="ctr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8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32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76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20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6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0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600" dirty="0">
                <a:solidFill>
                  <a:schemeClr val="tx2"/>
                </a:solidFill>
              </a:rPr>
              <a:t>auto labelled 380K news</a:t>
            </a:r>
          </a:p>
        </p:txBody>
      </p:sp>
      <p:cxnSp>
        <p:nvCxnSpPr>
          <p:cNvPr id="82" name="Gerader Verbinder 337">
            <a:extLst>
              <a:ext uri="{FF2B5EF4-FFF2-40B4-BE49-F238E27FC236}">
                <a16:creationId xmlns:a16="http://schemas.microsoft.com/office/drawing/2014/main" id="{F1189E08-CA89-4582-B03C-7B42883905D3}"/>
              </a:ext>
            </a:extLst>
          </p:cNvPr>
          <p:cNvCxnSpPr>
            <a:cxnSpLocks/>
          </p:cNvCxnSpPr>
          <p:nvPr/>
        </p:nvCxnSpPr>
        <p:spPr bwMode="gray">
          <a:xfrm>
            <a:off x="2063888" y="5637218"/>
            <a:ext cx="1404147" cy="0"/>
          </a:xfrm>
          <a:prstGeom prst="line">
            <a:avLst/>
          </a:prstGeom>
          <a:ln w="12700">
            <a:solidFill>
              <a:schemeClr val="tx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Inhaltsplatzhalter 4">
            <a:extLst>
              <a:ext uri="{FF2B5EF4-FFF2-40B4-BE49-F238E27FC236}">
                <a16:creationId xmlns:a16="http://schemas.microsoft.com/office/drawing/2014/main" id="{8339C5D7-30EB-449C-9F59-126C01CC9758}"/>
              </a:ext>
            </a:extLst>
          </p:cNvPr>
          <p:cNvSpPr txBox="1">
            <a:spLocks/>
          </p:cNvSpPr>
          <p:nvPr/>
        </p:nvSpPr>
        <p:spPr bwMode="black">
          <a:xfrm>
            <a:off x="2063887" y="5419228"/>
            <a:ext cx="1404147" cy="216024"/>
          </a:xfrm>
          <a:prstGeom prst="rect">
            <a:avLst/>
          </a:prstGeom>
          <a:noFill/>
          <a:ln w="12700">
            <a:noFill/>
          </a:ln>
        </p:spPr>
        <p:txBody>
          <a:bodyPr lIns="144000" tIns="144000" rIns="144000" bIns="144000" anchor="ctr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8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32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76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20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6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0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>
                <a:solidFill>
                  <a:schemeClr val="tx2"/>
                </a:solidFill>
              </a:rPr>
              <a:t>prices</a:t>
            </a:r>
          </a:p>
        </p:txBody>
      </p:sp>
      <p:sp>
        <p:nvSpPr>
          <p:cNvPr id="89" name="Inhaltsplatzhalter 4">
            <a:extLst>
              <a:ext uri="{FF2B5EF4-FFF2-40B4-BE49-F238E27FC236}">
                <a16:creationId xmlns:a16="http://schemas.microsoft.com/office/drawing/2014/main" id="{4CA1C9CF-D976-40A5-AD26-4C48F14A025F}"/>
              </a:ext>
            </a:extLst>
          </p:cNvPr>
          <p:cNvSpPr txBox="1">
            <a:spLocks/>
          </p:cNvSpPr>
          <p:nvPr/>
        </p:nvSpPr>
        <p:spPr bwMode="black">
          <a:xfrm>
            <a:off x="6384032" y="3603810"/>
            <a:ext cx="5189513" cy="360040"/>
          </a:xfrm>
          <a:prstGeom prst="rect">
            <a:avLst/>
          </a:prstGeom>
          <a:solidFill>
            <a:schemeClr val="tx2"/>
          </a:solidFill>
          <a:ln w="12700">
            <a:solidFill>
              <a:schemeClr val="tx2"/>
            </a:solidFill>
          </a:ln>
        </p:spPr>
        <p:txBody>
          <a:bodyPr lIns="144000" tIns="144000" rIns="144000" bIns="144000" anchor="ctr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8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32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76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20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6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0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chemeClr val="bg1"/>
                </a:solidFill>
                <a:latin typeface="+mn-lt"/>
              </a:rPr>
              <a:t>Modelling</a:t>
            </a:r>
          </a:p>
        </p:txBody>
      </p:sp>
      <p:sp>
        <p:nvSpPr>
          <p:cNvPr id="90" name="Inhaltsplatzhalter 4">
            <a:extLst>
              <a:ext uri="{FF2B5EF4-FFF2-40B4-BE49-F238E27FC236}">
                <a16:creationId xmlns:a16="http://schemas.microsoft.com/office/drawing/2014/main" id="{963DD54A-E6BE-4F5C-9901-3B6CFFD7C83A}"/>
              </a:ext>
            </a:extLst>
          </p:cNvPr>
          <p:cNvSpPr txBox="1">
            <a:spLocks/>
          </p:cNvSpPr>
          <p:nvPr/>
        </p:nvSpPr>
        <p:spPr bwMode="black">
          <a:xfrm>
            <a:off x="6384032" y="3974576"/>
            <a:ext cx="5189513" cy="2262712"/>
          </a:xfrm>
          <a:prstGeom prst="rect">
            <a:avLst/>
          </a:prstGeom>
          <a:noFill/>
          <a:ln w="12700">
            <a:solidFill>
              <a:schemeClr val="tx2"/>
            </a:solidFill>
          </a:ln>
        </p:spPr>
        <p:txBody>
          <a:bodyPr lIns="144000" tIns="144000" rIns="144000" bIns="144000" anchor="ctr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8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32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76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20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6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0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Feature generation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Data transformation for classic ML models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Data transformation for deep learning models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Build regression, boosting and LSTM models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Compare models with only prices or with news</a:t>
            </a:r>
          </a:p>
        </p:txBody>
      </p:sp>
      <p:cxnSp>
        <p:nvCxnSpPr>
          <p:cNvPr id="91" name="Verbinder: gewinkelt 19">
            <a:extLst>
              <a:ext uri="{FF2B5EF4-FFF2-40B4-BE49-F238E27FC236}">
                <a16:creationId xmlns:a16="http://schemas.microsoft.com/office/drawing/2014/main" id="{494D0F59-8117-44BD-ACB4-3EA117D93AE5}"/>
              </a:ext>
            </a:extLst>
          </p:cNvPr>
          <p:cNvCxnSpPr>
            <a:cxnSpLocks/>
            <a:stCxn id="57" idx="3"/>
            <a:endCxn id="89" idx="1"/>
          </p:cNvCxnSpPr>
          <p:nvPr/>
        </p:nvCxnSpPr>
        <p:spPr>
          <a:xfrm flipV="1">
            <a:off x="5287049" y="3783830"/>
            <a:ext cx="1096983" cy="1851422"/>
          </a:xfrm>
          <a:prstGeom prst="bentConnector3">
            <a:avLst>
              <a:gd name="adj1" fmla="val 50000"/>
            </a:avLst>
          </a:prstGeom>
          <a:ln w="12700">
            <a:solidFill>
              <a:schemeClr val="tx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Gerader Verbinder 337">
            <a:extLst>
              <a:ext uri="{FF2B5EF4-FFF2-40B4-BE49-F238E27FC236}">
                <a16:creationId xmlns:a16="http://schemas.microsoft.com/office/drawing/2014/main" id="{E0AA12EB-20AA-469F-BD60-07AEE53510B3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 bwMode="gray">
          <a:xfrm>
            <a:off x="5268035" y="2401654"/>
            <a:ext cx="3420253" cy="0"/>
          </a:xfrm>
          <a:prstGeom prst="line">
            <a:avLst/>
          </a:prstGeom>
          <a:ln w="12700">
            <a:solidFill>
              <a:schemeClr val="tx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Inhaltsplatzhalter 4">
            <a:extLst>
              <a:ext uri="{FF2B5EF4-FFF2-40B4-BE49-F238E27FC236}">
                <a16:creationId xmlns:a16="http://schemas.microsoft.com/office/drawing/2014/main" id="{56A25525-6FFA-4EA5-93F6-A4F748B48AC3}"/>
              </a:ext>
            </a:extLst>
          </p:cNvPr>
          <p:cNvSpPr txBox="1">
            <a:spLocks/>
          </p:cNvSpPr>
          <p:nvPr/>
        </p:nvSpPr>
        <p:spPr bwMode="black">
          <a:xfrm>
            <a:off x="5268036" y="2291676"/>
            <a:ext cx="3348244" cy="216024"/>
          </a:xfrm>
          <a:prstGeom prst="rect">
            <a:avLst/>
          </a:prstGeom>
          <a:noFill/>
          <a:ln w="12700">
            <a:noFill/>
          </a:ln>
        </p:spPr>
        <p:txBody>
          <a:bodyPr lIns="144000" tIns="144000" rIns="144000" bIns="144000" anchor="ctr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8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32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76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20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6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0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>
                <a:solidFill>
                  <a:schemeClr val="tx2"/>
                </a:solidFill>
              </a:rPr>
              <a:t>excel files with most</a:t>
            </a:r>
            <a:r>
              <a:rPr lang="ru-RU" sz="1600" dirty="0">
                <a:solidFill>
                  <a:schemeClr val="tx2"/>
                </a:solidFill>
              </a:rPr>
              <a:t> </a:t>
            </a:r>
            <a:r>
              <a:rPr lang="en-US" sz="1600" dirty="0">
                <a:solidFill>
                  <a:schemeClr val="tx2"/>
                </a:solidFill>
              </a:rPr>
              <a:t>representative</a:t>
            </a:r>
            <a:r>
              <a:rPr lang="ru-RU" sz="1600" dirty="0">
                <a:solidFill>
                  <a:schemeClr val="tx2"/>
                </a:solidFill>
              </a:rPr>
              <a:t> </a:t>
            </a:r>
            <a:r>
              <a:rPr lang="en-US" sz="1600" dirty="0">
                <a:solidFill>
                  <a:schemeClr val="tx2"/>
                </a:solidFill>
              </a:rPr>
              <a:t>texts for each event type </a:t>
            </a:r>
          </a:p>
        </p:txBody>
      </p:sp>
      <p:sp>
        <p:nvSpPr>
          <p:cNvPr id="124" name="Inhaltsplatzhalter 4">
            <a:extLst>
              <a:ext uri="{FF2B5EF4-FFF2-40B4-BE49-F238E27FC236}">
                <a16:creationId xmlns:a16="http://schemas.microsoft.com/office/drawing/2014/main" id="{CFE45D73-1C52-4C10-BFC2-3ADE7CCBE1F1}"/>
              </a:ext>
            </a:extLst>
          </p:cNvPr>
          <p:cNvSpPr txBox="1">
            <a:spLocks/>
          </p:cNvSpPr>
          <p:nvPr/>
        </p:nvSpPr>
        <p:spPr bwMode="black">
          <a:xfrm>
            <a:off x="3473330" y="1412776"/>
            <a:ext cx="1794705" cy="504056"/>
          </a:xfrm>
          <a:prstGeom prst="rect">
            <a:avLst/>
          </a:prstGeom>
          <a:noFill/>
          <a:ln w="12700">
            <a:noFill/>
          </a:ln>
        </p:spPr>
        <p:txBody>
          <a:bodyPr lIns="144000" tIns="144000" rIns="144000" bIns="144000" anchor="b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8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32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76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20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6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0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0"/>
              </a:spcAft>
            </a:pPr>
            <a:r>
              <a:rPr lang="en-US" sz="1400" dirty="0">
                <a:latin typeface="+mn-lt"/>
              </a:rPr>
              <a:t>excel with key words for each event type</a:t>
            </a:r>
          </a:p>
        </p:txBody>
      </p:sp>
      <p:cxnSp>
        <p:nvCxnSpPr>
          <p:cNvPr id="125" name="Gerader Verbinder 337">
            <a:extLst>
              <a:ext uri="{FF2B5EF4-FFF2-40B4-BE49-F238E27FC236}">
                <a16:creationId xmlns:a16="http://schemas.microsoft.com/office/drawing/2014/main" id="{98D4B704-8BA1-4199-9D29-7CF81C2F653C}"/>
              </a:ext>
            </a:extLst>
          </p:cNvPr>
          <p:cNvCxnSpPr>
            <a:cxnSpLocks/>
            <a:endCxn id="10" idx="0"/>
          </p:cNvCxnSpPr>
          <p:nvPr/>
        </p:nvCxnSpPr>
        <p:spPr bwMode="gray">
          <a:xfrm>
            <a:off x="4367808" y="1844823"/>
            <a:ext cx="227" cy="216025"/>
          </a:xfrm>
          <a:prstGeom prst="line">
            <a:avLst/>
          </a:prstGeom>
          <a:ln w="12700">
            <a:solidFill>
              <a:schemeClr val="tx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Inhaltsplatzhalter 4">
            <a:extLst>
              <a:ext uri="{FF2B5EF4-FFF2-40B4-BE49-F238E27FC236}">
                <a16:creationId xmlns:a16="http://schemas.microsoft.com/office/drawing/2014/main" id="{5F783479-61CE-4E70-AAB3-17000F1029EA}"/>
              </a:ext>
            </a:extLst>
          </p:cNvPr>
          <p:cNvSpPr txBox="1">
            <a:spLocks/>
          </p:cNvSpPr>
          <p:nvPr/>
        </p:nvSpPr>
        <p:spPr bwMode="black">
          <a:xfrm>
            <a:off x="7273321" y="754028"/>
            <a:ext cx="1794705" cy="504055"/>
          </a:xfrm>
          <a:prstGeom prst="rect">
            <a:avLst/>
          </a:prstGeom>
          <a:noFill/>
          <a:ln w="12700">
            <a:noFill/>
          </a:ln>
        </p:spPr>
        <p:txBody>
          <a:bodyPr lIns="144000" tIns="144000" rIns="144000" bIns="14400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8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32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76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20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6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0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400" dirty="0">
              <a:latin typeface="+mn-lt"/>
            </a:endParaRPr>
          </a:p>
        </p:txBody>
      </p:sp>
      <p:sp>
        <p:nvSpPr>
          <p:cNvPr id="42" name="Inhaltsplatzhalter 4">
            <a:extLst>
              <a:ext uri="{FF2B5EF4-FFF2-40B4-BE49-F238E27FC236}">
                <a16:creationId xmlns:a16="http://schemas.microsoft.com/office/drawing/2014/main" id="{FEA128C0-E6D1-4BEA-9D68-C8FDAF38FECF}"/>
              </a:ext>
            </a:extLst>
          </p:cNvPr>
          <p:cNvSpPr txBox="1">
            <a:spLocks/>
          </p:cNvSpPr>
          <p:nvPr/>
        </p:nvSpPr>
        <p:spPr bwMode="black">
          <a:xfrm>
            <a:off x="5993610" y="1412776"/>
            <a:ext cx="1794705" cy="504056"/>
          </a:xfrm>
          <a:prstGeom prst="rect">
            <a:avLst/>
          </a:prstGeom>
          <a:noFill/>
          <a:ln w="12700">
            <a:noFill/>
          </a:ln>
        </p:spPr>
        <p:txBody>
          <a:bodyPr lIns="144000" tIns="144000" rIns="144000" bIns="144000" anchor="b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8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32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76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20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6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0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>
                <a:latin typeface="+mn-lt"/>
              </a:rPr>
              <a:t>manual labelling</a:t>
            </a:r>
          </a:p>
        </p:txBody>
      </p:sp>
      <p:cxnSp>
        <p:nvCxnSpPr>
          <p:cNvPr id="43" name="Gerader Verbinder 337">
            <a:extLst>
              <a:ext uri="{FF2B5EF4-FFF2-40B4-BE49-F238E27FC236}">
                <a16:creationId xmlns:a16="http://schemas.microsoft.com/office/drawing/2014/main" id="{50CB9018-131F-4FDF-9704-8F79EDC55F41}"/>
              </a:ext>
            </a:extLst>
          </p:cNvPr>
          <p:cNvCxnSpPr>
            <a:cxnSpLocks/>
          </p:cNvCxnSpPr>
          <p:nvPr/>
        </p:nvCxnSpPr>
        <p:spPr bwMode="gray">
          <a:xfrm>
            <a:off x="6888088" y="1844823"/>
            <a:ext cx="227" cy="216025"/>
          </a:xfrm>
          <a:prstGeom prst="line">
            <a:avLst/>
          </a:prstGeom>
          <a:ln w="12700">
            <a:solidFill>
              <a:schemeClr val="tx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11536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7CD0B60-1EE5-474A-825E-1B7FEA322784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624000" y="1989000"/>
            <a:ext cx="7344208" cy="2448000"/>
          </a:xfrm>
        </p:spPr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DD10A9EF-FCA3-4678-93C7-57FAEC3C2EBA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black"/>
        <p:txBody>
          <a:bodyPr/>
          <a:lstStyle/>
          <a:p>
            <a:pPr marL="0" marR="0" lvl="4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70000"/>
              <a:buFont typeface="+mn-lt" panose="05020102010507070707" pitchFamily="18" charset="2"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92198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917B1CC-55DE-40E2-A3AE-E58BF7F61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B9B315A-53D2-44C0-B84F-13012B95B68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D986D94-F185-4042-A294-E8101A52E67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17B3274-6186-4A7B-A869-444D0E0351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241503"/>
              </p:ext>
            </p:extLst>
          </p:nvPr>
        </p:nvGraphicFramePr>
        <p:xfrm>
          <a:off x="334963" y="1268413"/>
          <a:ext cx="11522076" cy="4896000"/>
        </p:xfrm>
        <a:graphic>
          <a:graphicData uri="http://schemas.openxmlformats.org/drawingml/2006/table">
            <a:tbl>
              <a:tblPr firstRow="1" firstCol="1" bandRow="1"/>
              <a:tblGrid>
                <a:gridCol w="2062797">
                  <a:extLst>
                    <a:ext uri="{9D8B030D-6E8A-4147-A177-3AD203B41FA5}">
                      <a16:colId xmlns:a16="http://schemas.microsoft.com/office/drawing/2014/main" val="3362033435"/>
                    </a:ext>
                  </a:extLst>
                </a:gridCol>
                <a:gridCol w="1555133">
                  <a:extLst>
                    <a:ext uri="{9D8B030D-6E8A-4147-A177-3AD203B41FA5}">
                      <a16:colId xmlns:a16="http://schemas.microsoft.com/office/drawing/2014/main" val="1622835010"/>
                    </a:ext>
                  </a:extLst>
                </a:gridCol>
                <a:gridCol w="1318126">
                  <a:extLst>
                    <a:ext uri="{9D8B030D-6E8A-4147-A177-3AD203B41FA5}">
                      <a16:colId xmlns:a16="http://schemas.microsoft.com/office/drawing/2014/main" val="2708808847"/>
                    </a:ext>
                  </a:extLst>
                </a:gridCol>
                <a:gridCol w="1318126">
                  <a:extLst>
                    <a:ext uri="{9D8B030D-6E8A-4147-A177-3AD203B41FA5}">
                      <a16:colId xmlns:a16="http://schemas.microsoft.com/office/drawing/2014/main" val="3649815434"/>
                    </a:ext>
                  </a:extLst>
                </a:gridCol>
                <a:gridCol w="1318126">
                  <a:extLst>
                    <a:ext uri="{9D8B030D-6E8A-4147-A177-3AD203B41FA5}">
                      <a16:colId xmlns:a16="http://schemas.microsoft.com/office/drawing/2014/main" val="1918070621"/>
                    </a:ext>
                  </a:extLst>
                </a:gridCol>
                <a:gridCol w="1318126">
                  <a:extLst>
                    <a:ext uri="{9D8B030D-6E8A-4147-A177-3AD203B41FA5}">
                      <a16:colId xmlns:a16="http://schemas.microsoft.com/office/drawing/2014/main" val="3706189491"/>
                    </a:ext>
                  </a:extLst>
                </a:gridCol>
                <a:gridCol w="1318126">
                  <a:extLst>
                    <a:ext uri="{9D8B030D-6E8A-4147-A177-3AD203B41FA5}">
                      <a16:colId xmlns:a16="http://schemas.microsoft.com/office/drawing/2014/main" val="322195070"/>
                    </a:ext>
                  </a:extLst>
                </a:gridCol>
                <a:gridCol w="1313516">
                  <a:extLst>
                    <a:ext uri="{9D8B030D-6E8A-4147-A177-3AD203B41FA5}">
                      <a16:colId xmlns:a16="http://schemas.microsoft.com/office/drawing/2014/main" val="2633233442"/>
                    </a:ext>
                  </a:extLst>
                </a:gridCol>
              </a:tblGrid>
              <a:tr h="360000">
                <a:tc gridSpan="8"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8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Table 14. MSE and MAE values for all 12 models in train, valid and test sets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665" marR="6566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5677605"/>
                  </a:ext>
                </a:extLst>
              </a:tr>
              <a:tr h="648000"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8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Model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665" marR="65665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Included features</a:t>
                      </a:r>
                    </a:p>
                  </a:txBody>
                  <a:tcPr marL="65665" marR="65665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MSE 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train</a:t>
                      </a:r>
                    </a:p>
                  </a:txBody>
                  <a:tcPr marL="65665" marR="65665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ru-RU" sz="18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MSE 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valid</a:t>
                      </a:r>
                    </a:p>
                  </a:txBody>
                  <a:tcPr marL="65665" marR="65665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MSE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test</a:t>
                      </a:r>
                    </a:p>
                  </a:txBody>
                  <a:tcPr marL="65665" marR="65665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MAE 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train</a:t>
                      </a:r>
                    </a:p>
                  </a:txBody>
                  <a:tcPr marL="65665" marR="65665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MAE 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valid</a:t>
                      </a:r>
                    </a:p>
                  </a:txBody>
                  <a:tcPr marL="65665" marR="65665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MAE 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test</a:t>
                      </a:r>
                    </a:p>
                  </a:txBody>
                  <a:tcPr marL="65665" marR="65665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2010247"/>
                  </a:ext>
                </a:extLst>
              </a:tr>
              <a:tr h="324000">
                <a:tc rowSpan="2">
                  <a:txBody>
                    <a:bodyPr/>
                    <a:lstStyle/>
                    <a:p>
                      <a:pPr indent="0" algn="just">
                        <a:lnSpc>
                          <a:spcPct val="100000"/>
                        </a:lnSpc>
                      </a:pPr>
                      <a:r>
                        <a:rPr lang="en-US" sz="18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Regression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665" marR="65665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only prices</a:t>
                      </a:r>
                    </a:p>
                  </a:txBody>
                  <a:tcPr marL="65665" marR="65665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ru-RU" sz="1800" dirty="0">
                          <a:solidFill>
                            <a:srgbClr val="7F7F7F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0.00</a:t>
                      </a:r>
                      <a:r>
                        <a:rPr lang="ru-RU" sz="18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38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665" marR="65665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ru-RU" sz="1800" dirty="0">
                          <a:solidFill>
                            <a:srgbClr val="7F7F7F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0.00</a:t>
                      </a:r>
                      <a:r>
                        <a:rPr lang="ru-RU" sz="18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15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665" marR="65665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ru-RU" sz="1800" dirty="0">
                          <a:solidFill>
                            <a:srgbClr val="7F7F7F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0.00</a:t>
                      </a:r>
                      <a:r>
                        <a:rPr lang="ru-RU" sz="18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22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665" marR="65665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ru-RU" sz="1800" dirty="0">
                          <a:solidFill>
                            <a:srgbClr val="7F7F7F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0.0</a:t>
                      </a:r>
                      <a:r>
                        <a:rPr lang="ru-RU" sz="18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4</a:t>
                      </a:r>
                      <a:r>
                        <a:rPr lang="en-US" sz="18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3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665" marR="65665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ru-RU" sz="1800" dirty="0">
                          <a:solidFill>
                            <a:srgbClr val="7F7F7F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0.0</a:t>
                      </a:r>
                      <a:r>
                        <a:rPr lang="ru-RU" sz="18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28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665" marR="65665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ru-RU" sz="1800" dirty="0">
                          <a:solidFill>
                            <a:srgbClr val="7F7F7F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0.0</a:t>
                      </a:r>
                      <a:r>
                        <a:rPr lang="ru-RU" sz="18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3</a:t>
                      </a:r>
                      <a:r>
                        <a:rPr lang="en-US" sz="18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4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665" marR="65665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2708372"/>
                  </a:ext>
                </a:extLst>
              </a:tr>
              <a:tr h="3240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800" i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with news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665" marR="6566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ru-RU" sz="1800" i="1" dirty="0">
                          <a:solidFill>
                            <a:srgbClr val="13A937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0.00</a:t>
                      </a:r>
                      <a:r>
                        <a:rPr lang="ru-RU" sz="1800" b="1" i="1" dirty="0">
                          <a:solidFill>
                            <a:srgbClr val="13A937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35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665" marR="6566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ru-RU" sz="1800" i="1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0.00</a:t>
                      </a:r>
                      <a:r>
                        <a:rPr lang="ru-RU" sz="1800" b="1" i="1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</a:t>
                      </a:r>
                      <a:r>
                        <a:rPr lang="en-US" sz="1800" b="1" i="1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5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665" marR="6566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ru-RU" sz="1800" i="1" dirty="0">
                          <a:solidFill>
                            <a:srgbClr val="13A937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0.00</a:t>
                      </a:r>
                      <a:r>
                        <a:rPr lang="ru-RU" sz="1800" b="1" i="1" dirty="0">
                          <a:solidFill>
                            <a:srgbClr val="13A937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21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665" marR="6566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ru-RU" sz="1800" i="1" dirty="0">
                          <a:solidFill>
                            <a:srgbClr val="13A937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0.0</a:t>
                      </a:r>
                      <a:r>
                        <a:rPr lang="en-US" sz="1800" b="1" i="1" dirty="0">
                          <a:solidFill>
                            <a:srgbClr val="13A937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40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665" marR="6566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ru-RU" sz="1800" i="1" dirty="0">
                          <a:solidFill>
                            <a:srgbClr val="13A937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0.0</a:t>
                      </a:r>
                      <a:r>
                        <a:rPr lang="ru-RU" sz="1800" b="1" i="1" dirty="0">
                          <a:solidFill>
                            <a:srgbClr val="13A937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27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665" marR="6566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ru-RU" sz="1800" i="1" dirty="0">
                          <a:solidFill>
                            <a:srgbClr val="13A937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0.0</a:t>
                      </a:r>
                      <a:r>
                        <a:rPr lang="ru-RU" sz="1800" b="1" i="1" dirty="0">
                          <a:solidFill>
                            <a:srgbClr val="13A937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3</a:t>
                      </a:r>
                      <a:r>
                        <a:rPr lang="en-US" sz="1800" b="1" i="1" dirty="0">
                          <a:solidFill>
                            <a:srgbClr val="13A937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3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665" marR="6566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01097216"/>
                  </a:ext>
                </a:extLst>
              </a:tr>
              <a:tr h="324000">
                <a:tc rowSpan="2">
                  <a:txBody>
                    <a:bodyPr/>
                    <a:lstStyle/>
                    <a:p>
                      <a:pPr indent="0" algn="just">
                        <a:lnSpc>
                          <a:spcPct val="100000"/>
                        </a:lnSpc>
                      </a:pPr>
                      <a:r>
                        <a:rPr lang="en-US" sz="18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LightGBM gbdt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665" marR="65665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only prices</a:t>
                      </a:r>
                    </a:p>
                  </a:txBody>
                  <a:tcPr marL="65665" marR="65665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ru-RU" sz="1800" dirty="0">
                          <a:solidFill>
                            <a:srgbClr val="7F7F7F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0.00</a:t>
                      </a:r>
                      <a:r>
                        <a:rPr lang="ru-RU" sz="18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3</a:t>
                      </a:r>
                      <a:r>
                        <a:rPr lang="en-US" sz="18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8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665" marR="65665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ru-RU" sz="1800" dirty="0">
                          <a:solidFill>
                            <a:srgbClr val="7F7F7F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0.00</a:t>
                      </a:r>
                      <a:r>
                        <a:rPr lang="ru-RU" sz="18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</a:t>
                      </a:r>
                      <a:r>
                        <a:rPr lang="en-US" sz="18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4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665" marR="65665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ru-RU" sz="1800" dirty="0">
                          <a:solidFill>
                            <a:srgbClr val="7F7F7F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0.00</a:t>
                      </a:r>
                      <a:r>
                        <a:rPr lang="ru-RU" sz="18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20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665" marR="65665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ru-RU" sz="1800" dirty="0">
                          <a:solidFill>
                            <a:srgbClr val="7F7F7F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0.0</a:t>
                      </a:r>
                      <a:r>
                        <a:rPr lang="ru-RU" sz="18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42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665" marR="65665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ru-RU" sz="1800" dirty="0">
                          <a:solidFill>
                            <a:srgbClr val="7F7F7F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0.0</a:t>
                      </a:r>
                      <a:r>
                        <a:rPr lang="ru-RU" sz="18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lang="en-US" sz="18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6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665" marR="65665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ru-RU" sz="1800" dirty="0">
                          <a:solidFill>
                            <a:srgbClr val="7F7F7F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0.0</a:t>
                      </a:r>
                      <a:r>
                        <a:rPr lang="ru-RU" sz="18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3</a:t>
                      </a:r>
                      <a:r>
                        <a:rPr lang="en-US" sz="18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665" marR="65665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03146623"/>
                  </a:ext>
                </a:extLst>
              </a:tr>
              <a:tr h="3240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800" i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with news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665" marR="6566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ru-RU" sz="1800" i="1" dirty="0">
                          <a:solidFill>
                            <a:srgbClr val="DB033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0.00</a:t>
                      </a:r>
                      <a:r>
                        <a:rPr lang="ru-RU" sz="1800" b="1" i="1" dirty="0">
                          <a:solidFill>
                            <a:srgbClr val="DB033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3</a:t>
                      </a:r>
                      <a:r>
                        <a:rPr lang="en-US" sz="1800" b="1" i="1" dirty="0">
                          <a:solidFill>
                            <a:srgbClr val="DB033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9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665" marR="6566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ru-RU" sz="1800" i="1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0.00</a:t>
                      </a:r>
                      <a:r>
                        <a:rPr lang="ru-RU" sz="1800" b="1" i="1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</a:t>
                      </a:r>
                      <a:r>
                        <a:rPr lang="en-US" sz="1800" b="1" i="1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4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665" marR="6566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ru-RU" sz="1800" i="1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0.00</a:t>
                      </a:r>
                      <a:r>
                        <a:rPr lang="en-US" sz="1800" b="1" i="1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20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665" marR="6566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ru-RU" sz="1800" i="1" dirty="0">
                          <a:solidFill>
                            <a:srgbClr val="DB033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0.0</a:t>
                      </a:r>
                      <a:r>
                        <a:rPr lang="ru-RU" sz="1800" b="1" i="1" dirty="0">
                          <a:solidFill>
                            <a:srgbClr val="DB033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4</a:t>
                      </a:r>
                      <a:r>
                        <a:rPr lang="en-US" sz="1800" b="1" i="1" dirty="0">
                          <a:solidFill>
                            <a:srgbClr val="DB033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3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665" marR="6566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ru-RU" sz="1800" i="1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0.0</a:t>
                      </a:r>
                      <a:r>
                        <a:rPr lang="ru-RU" sz="1800" b="1" i="1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lang="en-US" sz="1800" b="1" i="1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6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665" marR="6566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ru-RU" sz="1800" i="1" dirty="0">
                          <a:solidFill>
                            <a:srgbClr val="13A937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0.0</a:t>
                      </a:r>
                      <a:r>
                        <a:rPr lang="ru-RU" sz="1800" b="1" i="1" dirty="0">
                          <a:solidFill>
                            <a:srgbClr val="13A937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31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665" marR="6566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48732212"/>
                  </a:ext>
                </a:extLst>
              </a:tr>
              <a:tr h="324000">
                <a:tc rowSpan="2">
                  <a:txBody>
                    <a:bodyPr/>
                    <a:lstStyle/>
                    <a:p>
                      <a:pPr indent="0" algn="just">
                        <a:lnSpc>
                          <a:spcPct val="100000"/>
                        </a:lnSpc>
                      </a:pPr>
                      <a:r>
                        <a:rPr lang="en-US" sz="18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LightGBM rf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665" marR="65665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only prices</a:t>
                      </a:r>
                    </a:p>
                  </a:txBody>
                  <a:tcPr marL="65665" marR="65665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ru-RU" sz="1800" dirty="0">
                          <a:solidFill>
                            <a:srgbClr val="7F7F7F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0.00</a:t>
                      </a:r>
                      <a:r>
                        <a:rPr lang="ru-RU" sz="18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31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665" marR="65665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ru-RU" sz="1800" dirty="0">
                          <a:solidFill>
                            <a:srgbClr val="7F7F7F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0.00</a:t>
                      </a:r>
                      <a:r>
                        <a:rPr lang="ru-RU" sz="18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14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665" marR="65665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ru-RU" sz="1800" dirty="0">
                          <a:solidFill>
                            <a:srgbClr val="7F7F7F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0.00</a:t>
                      </a:r>
                      <a:r>
                        <a:rPr lang="ru-RU" sz="18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20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665" marR="65665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ru-RU" sz="1800" dirty="0">
                          <a:solidFill>
                            <a:srgbClr val="7F7F7F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0.0</a:t>
                      </a:r>
                      <a:r>
                        <a:rPr lang="ru-RU" sz="18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39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665" marR="65665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ru-RU" sz="1800" dirty="0">
                          <a:solidFill>
                            <a:srgbClr val="7F7F7F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0.0</a:t>
                      </a:r>
                      <a:r>
                        <a:rPr lang="ru-RU" sz="18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lang="en-US" sz="18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7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665" marR="65665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ru-RU" sz="1800" dirty="0">
                          <a:solidFill>
                            <a:srgbClr val="7F7F7F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0.0</a:t>
                      </a:r>
                      <a:r>
                        <a:rPr lang="ru-RU" sz="18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32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665" marR="65665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89785876"/>
                  </a:ext>
                </a:extLst>
              </a:tr>
              <a:tr h="3240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800" i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with news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665" marR="6566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ru-RU" sz="1800" i="1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0.00</a:t>
                      </a:r>
                      <a:r>
                        <a:rPr lang="ru-RU" sz="1800" b="1" i="1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31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665" marR="6566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ru-RU" sz="1800" i="1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0.00</a:t>
                      </a:r>
                      <a:r>
                        <a:rPr lang="ru-RU" sz="1800" b="1" i="1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</a:t>
                      </a:r>
                      <a:r>
                        <a:rPr lang="en-US" sz="1800" b="1" i="1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4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665" marR="6566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ru-RU" sz="1800" i="1" dirty="0">
                          <a:solidFill>
                            <a:srgbClr val="13A937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0.00</a:t>
                      </a:r>
                      <a:r>
                        <a:rPr lang="ru-RU" sz="1800" b="1" i="1" dirty="0">
                          <a:solidFill>
                            <a:srgbClr val="13A937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19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665" marR="6566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ru-RU" sz="1800" i="1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0.0</a:t>
                      </a:r>
                      <a:r>
                        <a:rPr lang="ru-RU" sz="1800" b="1" i="1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39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665" marR="6566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ru-RU" sz="1800" i="1" dirty="0">
                          <a:solidFill>
                            <a:srgbClr val="13A937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0.0</a:t>
                      </a:r>
                      <a:r>
                        <a:rPr lang="ru-RU" sz="1800" b="1" i="1" dirty="0">
                          <a:solidFill>
                            <a:srgbClr val="13A937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26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665" marR="6566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ru-RU" sz="1800" i="1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0.0</a:t>
                      </a:r>
                      <a:r>
                        <a:rPr lang="ru-RU" sz="1800" b="1" i="1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3</a:t>
                      </a:r>
                      <a:r>
                        <a:rPr lang="en-US" sz="1800" b="1" i="1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665" marR="6566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0394662"/>
                  </a:ext>
                </a:extLst>
              </a:tr>
              <a:tr h="324000">
                <a:tc rowSpan="2">
                  <a:txBody>
                    <a:bodyPr/>
                    <a:lstStyle/>
                    <a:p>
                      <a:pPr indent="0" algn="just">
                        <a:lnSpc>
                          <a:spcPct val="100000"/>
                        </a:lnSpc>
                      </a:pPr>
                      <a:r>
                        <a:rPr lang="en-US" sz="18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LSTM MSE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665" marR="65665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only prices</a:t>
                      </a:r>
                    </a:p>
                  </a:txBody>
                  <a:tcPr marL="65665" marR="65665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ru-RU" sz="1800" dirty="0">
                          <a:solidFill>
                            <a:srgbClr val="7F7F7F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0.00</a:t>
                      </a:r>
                      <a:r>
                        <a:rPr lang="ru-RU" sz="18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45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665" marR="65665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ru-RU" sz="1800" dirty="0">
                          <a:solidFill>
                            <a:srgbClr val="7F7F7F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0.00</a:t>
                      </a:r>
                      <a:r>
                        <a:rPr lang="ru-RU" sz="18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</a:t>
                      </a:r>
                      <a:r>
                        <a:rPr lang="en-US" sz="18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8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665" marR="65665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ru-RU" sz="1800" dirty="0">
                          <a:solidFill>
                            <a:srgbClr val="7F7F7F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0.00</a:t>
                      </a:r>
                      <a:r>
                        <a:rPr lang="ru-RU" sz="18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21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665" marR="65665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ru-RU" sz="1800" dirty="0">
                          <a:solidFill>
                            <a:srgbClr val="7F7F7F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0.0</a:t>
                      </a:r>
                      <a:r>
                        <a:rPr lang="ru-RU" sz="18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4</a:t>
                      </a:r>
                      <a:r>
                        <a:rPr lang="en-US" sz="18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6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665" marR="65665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ru-RU" sz="1800" dirty="0">
                          <a:solidFill>
                            <a:srgbClr val="7F7F7F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0.0</a:t>
                      </a:r>
                      <a:r>
                        <a:rPr lang="ru-RU" sz="18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30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665" marR="65665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ru-RU" sz="1800" dirty="0">
                          <a:solidFill>
                            <a:srgbClr val="7F7F7F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0.0</a:t>
                      </a:r>
                      <a:r>
                        <a:rPr lang="ru-RU" sz="18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33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665" marR="65665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49927693"/>
                  </a:ext>
                </a:extLst>
              </a:tr>
              <a:tr h="3240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800" i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with news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665" marR="6566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ru-RU" sz="1800" i="1" dirty="0">
                          <a:solidFill>
                            <a:srgbClr val="13A937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0.00</a:t>
                      </a:r>
                      <a:r>
                        <a:rPr lang="ru-RU" sz="1800" b="1" i="1" dirty="0">
                          <a:solidFill>
                            <a:srgbClr val="13A937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3</a:t>
                      </a:r>
                      <a:r>
                        <a:rPr lang="en-US" sz="1800" b="1" i="1" dirty="0">
                          <a:solidFill>
                            <a:srgbClr val="13A937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3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665" marR="6566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ru-RU" sz="1800" i="1" dirty="0">
                          <a:solidFill>
                            <a:srgbClr val="DB033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0.00</a:t>
                      </a:r>
                      <a:r>
                        <a:rPr lang="ru-RU" sz="1800" b="1" i="1" dirty="0">
                          <a:solidFill>
                            <a:srgbClr val="DB033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19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665" marR="6566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ru-RU" sz="1800" i="1" dirty="0">
                          <a:solidFill>
                            <a:srgbClr val="DB033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0.00</a:t>
                      </a:r>
                      <a:r>
                        <a:rPr lang="en-US" sz="1800" b="1" i="1" dirty="0">
                          <a:solidFill>
                            <a:srgbClr val="DB033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30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665" marR="6566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ru-RU" sz="1800" i="1" dirty="0">
                          <a:solidFill>
                            <a:srgbClr val="13A937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0.0</a:t>
                      </a:r>
                      <a:r>
                        <a:rPr lang="ru-RU" sz="1800" b="1" i="1" dirty="0">
                          <a:solidFill>
                            <a:srgbClr val="13A937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4</a:t>
                      </a:r>
                      <a:r>
                        <a:rPr lang="en-US" sz="1800" b="1" i="1" dirty="0">
                          <a:solidFill>
                            <a:srgbClr val="13A937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665" marR="6566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ru-RU" sz="1800" i="1" dirty="0">
                          <a:solidFill>
                            <a:srgbClr val="DB033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0.0</a:t>
                      </a:r>
                      <a:r>
                        <a:rPr lang="ru-RU" sz="1800" b="1" i="1" dirty="0">
                          <a:solidFill>
                            <a:srgbClr val="DB033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3</a:t>
                      </a:r>
                      <a:r>
                        <a:rPr lang="en-US" sz="1800" b="1" i="1" dirty="0">
                          <a:solidFill>
                            <a:srgbClr val="DB033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665" marR="6566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ru-RU" sz="1800" i="1" dirty="0">
                          <a:solidFill>
                            <a:srgbClr val="DB033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0.0</a:t>
                      </a:r>
                      <a:r>
                        <a:rPr lang="ru-RU" sz="1800" b="1" i="1" dirty="0">
                          <a:solidFill>
                            <a:srgbClr val="DB033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35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665" marR="6566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3573681"/>
                  </a:ext>
                </a:extLst>
              </a:tr>
              <a:tr h="324000">
                <a:tc rowSpan="2">
                  <a:txBody>
                    <a:bodyPr/>
                    <a:lstStyle/>
                    <a:p>
                      <a:pPr indent="0" algn="just">
                        <a:lnSpc>
                          <a:spcPct val="100000"/>
                        </a:lnSpc>
                      </a:pPr>
                      <a:r>
                        <a:rPr lang="en-US" sz="18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LSTM MAE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665" marR="65665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only prices</a:t>
                      </a:r>
                    </a:p>
                  </a:txBody>
                  <a:tcPr marL="65665" marR="65665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ru-RU" sz="1800" dirty="0">
                          <a:solidFill>
                            <a:srgbClr val="7F7F7F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0.00</a:t>
                      </a:r>
                      <a:r>
                        <a:rPr lang="ru-RU" sz="18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44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665" marR="65665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ru-RU" sz="1800" dirty="0">
                          <a:solidFill>
                            <a:srgbClr val="7F7F7F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0.00</a:t>
                      </a:r>
                      <a:r>
                        <a:rPr lang="ru-RU" sz="18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</a:t>
                      </a:r>
                      <a:r>
                        <a:rPr lang="en-US" sz="18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7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665" marR="65665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ru-RU" sz="1800" dirty="0">
                          <a:solidFill>
                            <a:srgbClr val="7F7F7F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0.00</a:t>
                      </a:r>
                      <a:r>
                        <a:rPr lang="ru-RU" sz="18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21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665" marR="65665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ru-RU" sz="1800" dirty="0">
                          <a:solidFill>
                            <a:srgbClr val="7F7F7F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0.0</a:t>
                      </a:r>
                      <a:r>
                        <a:rPr lang="ru-RU" sz="18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45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665" marR="65665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ru-RU" sz="1800" dirty="0">
                          <a:solidFill>
                            <a:srgbClr val="7F7F7F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0.0</a:t>
                      </a:r>
                      <a:r>
                        <a:rPr lang="ru-RU" sz="18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lang="en-US" sz="18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9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665" marR="65665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ru-RU" sz="1800" dirty="0">
                          <a:solidFill>
                            <a:srgbClr val="7F7F7F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0.0</a:t>
                      </a:r>
                      <a:r>
                        <a:rPr lang="ru-RU" sz="18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33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665" marR="65665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55546996"/>
                  </a:ext>
                </a:extLst>
              </a:tr>
              <a:tr h="3240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800" i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with news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665" marR="6566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ru-RU" sz="1800" i="1" dirty="0">
                          <a:solidFill>
                            <a:srgbClr val="13A937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0.00</a:t>
                      </a:r>
                      <a:r>
                        <a:rPr lang="ru-RU" sz="1800" b="1" i="1" dirty="0">
                          <a:solidFill>
                            <a:srgbClr val="13A937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35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665" marR="6566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ru-RU" sz="1800" i="1" dirty="0">
                          <a:solidFill>
                            <a:srgbClr val="13A937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0.00</a:t>
                      </a:r>
                      <a:r>
                        <a:rPr lang="ru-RU" sz="1800" b="1" i="1" dirty="0">
                          <a:solidFill>
                            <a:srgbClr val="13A937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</a:t>
                      </a:r>
                      <a:r>
                        <a:rPr lang="en-US" sz="1800" b="1" i="1" dirty="0">
                          <a:solidFill>
                            <a:srgbClr val="13A937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5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665" marR="6566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ru-RU" sz="1800" i="1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0.00</a:t>
                      </a:r>
                      <a:r>
                        <a:rPr lang="ru-RU" sz="1800" b="1" i="1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21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665" marR="6566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ru-RU" sz="1800" i="1" dirty="0">
                          <a:solidFill>
                            <a:srgbClr val="13A937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0.0</a:t>
                      </a:r>
                      <a:r>
                        <a:rPr lang="en-US" sz="1800" b="1" i="1" dirty="0">
                          <a:solidFill>
                            <a:srgbClr val="13A937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40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665" marR="6566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ru-RU" sz="1800" i="1" dirty="0">
                          <a:solidFill>
                            <a:srgbClr val="13A937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0.0</a:t>
                      </a:r>
                      <a:r>
                        <a:rPr lang="ru-RU" sz="1800" b="1" i="1" dirty="0">
                          <a:solidFill>
                            <a:srgbClr val="13A937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lang="en-US" sz="1800" b="1" i="1" dirty="0">
                          <a:solidFill>
                            <a:srgbClr val="13A937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8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665" marR="6566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ru-RU" sz="1800" i="1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0.0</a:t>
                      </a:r>
                      <a:r>
                        <a:rPr lang="ru-RU" sz="1800" b="1" i="1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3</a:t>
                      </a:r>
                      <a:r>
                        <a:rPr lang="en-US" sz="1800" b="1" i="1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3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665" marR="6566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57192820"/>
                  </a:ext>
                </a:extLst>
              </a:tr>
              <a:tr h="324000">
                <a:tc rowSpan="2">
                  <a:txBody>
                    <a:bodyPr/>
                    <a:lstStyle/>
                    <a:p>
                      <a:pPr indent="0" algn="just">
                        <a:lnSpc>
                          <a:spcPct val="100000"/>
                        </a:lnSpc>
                      </a:pPr>
                      <a:r>
                        <a:rPr lang="en-US" sz="18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LSTM custom loss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665" marR="65665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only prices</a:t>
                      </a:r>
                    </a:p>
                  </a:txBody>
                  <a:tcPr marL="65665" marR="65665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ru-RU" sz="1800" dirty="0">
                          <a:solidFill>
                            <a:srgbClr val="7F7F7F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0.00</a:t>
                      </a:r>
                      <a:r>
                        <a:rPr lang="ru-RU" sz="18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4</a:t>
                      </a:r>
                      <a:r>
                        <a:rPr lang="en-US" sz="18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4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665" marR="65665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ru-RU" sz="1800" dirty="0">
                          <a:solidFill>
                            <a:srgbClr val="7F7F7F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0.00</a:t>
                      </a:r>
                      <a:r>
                        <a:rPr lang="ru-RU" sz="18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</a:t>
                      </a:r>
                      <a:r>
                        <a:rPr lang="en-US" sz="18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6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665" marR="65665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ru-RU" sz="1800" dirty="0">
                          <a:solidFill>
                            <a:srgbClr val="7F7F7F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0.00</a:t>
                      </a:r>
                      <a:r>
                        <a:rPr lang="ru-RU" sz="18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lang="en-US" sz="18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665" marR="65665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ru-RU" sz="1800" dirty="0">
                          <a:solidFill>
                            <a:srgbClr val="7F7F7F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0.0</a:t>
                      </a:r>
                      <a:r>
                        <a:rPr lang="ru-RU" sz="18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4</a:t>
                      </a:r>
                      <a:r>
                        <a:rPr lang="en-US" sz="18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5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665" marR="65665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ru-RU" sz="1800" dirty="0">
                          <a:solidFill>
                            <a:srgbClr val="7F7F7F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0.0</a:t>
                      </a:r>
                      <a:r>
                        <a:rPr lang="ru-RU" sz="18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lang="en-US" sz="18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8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665" marR="65665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ru-RU" sz="1800" dirty="0">
                          <a:solidFill>
                            <a:srgbClr val="7F7F7F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0.0</a:t>
                      </a:r>
                      <a:r>
                        <a:rPr lang="ru-RU" sz="18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33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665" marR="65665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98715323"/>
                  </a:ext>
                </a:extLst>
              </a:tr>
              <a:tr h="3240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800" i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with news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665" marR="6566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ru-RU" sz="1800" i="1" dirty="0">
                          <a:solidFill>
                            <a:srgbClr val="13A937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0.00</a:t>
                      </a:r>
                      <a:r>
                        <a:rPr lang="ru-RU" sz="1800" b="1" i="1" dirty="0">
                          <a:solidFill>
                            <a:srgbClr val="13A937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36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665" marR="6566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ru-RU" sz="1800" i="1" dirty="0">
                          <a:solidFill>
                            <a:srgbClr val="13A937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0.00</a:t>
                      </a:r>
                      <a:r>
                        <a:rPr lang="ru-RU" sz="1800" b="1" i="1" dirty="0">
                          <a:solidFill>
                            <a:srgbClr val="13A937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</a:t>
                      </a:r>
                      <a:r>
                        <a:rPr lang="en-US" sz="1800" b="1" i="1" dirty="0">
                          <a:solidFill>
                            <a:srgbClr val="13A937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5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665" marR="6566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ru-RU" sz="1800" i="1" dirty="0">
                          <a:solidFill>
                            <a:srgbClr val="13A937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0.00</a:t>
                      </a:r>
                      <a:r>
                        <a:rPr lang="ru-RU" sz="1800" b="1" i="1" dirty="0">
                          <a:solidFill>
                            <a:srgbClr val="13A937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lang="en-US" sz="1800" b="1" i="1" dirty="0">
                          <a:solidFill>
                            <a:srgbClr val="13A937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665" marR="6566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ru-RU" sz="1800" i="1" dirty="0">
                          <a:solidFill>
                            <a:srgbClr val="13A937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0.0</a:t>
                      </a:r>
                      <a:r>
                        <a:rPr lang="ru-RU" sz="1800" b="1" i="1" dirty="0">
                          <a:solidFill>
                            <a:srgbClr val="13A937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40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665" marR="6566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ru-RU" sz="1800" i="1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0.0</a:t>
                      </a:r>
                      <a:r>
                        <a:rPr lang="ru-RU" sz="1800" b="1" i="1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lang="en-US" sz="1800" b="1" i="1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8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665" marR="6566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ru-RU" sz="1800" i="1" dirty="0">
                          <a:solidFill>
                            <a:srgbClr val="13A937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0.0</a:t>
                      </a:r>
                      <a:r>
                        <a:rPr lang="ru-RU" sz="1800" b="1" i="1" dirty="0">
                          <a:solidFill>
                            <a:srgbClr val="13A937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3</a:t>
                      </a:r>
                      <a:r>
                        <a:rPr lang="en-US" sz="1800" b="1" i="1" dirty="0">
                          <a:solidFill>
                            <a:srgbClr val="13A937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665" marR="6566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9819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974175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917B1CC-55DE-40E2-A3AE-E58BF7F61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B9B315A-53D2-44C0-B84F-13012B95B68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D986D94-F185-4042-A294-E8101A52E67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6E36CC5-4A88-457E-9E90-9DF774BC36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891750"/>
              </p:ext>
            </p:extLst>
          </p:nvPr>
        </p:nvGraphicFramePr>
        <p:xfrm>
          <a:off x="334962" y="1268413"/>
          <a:ext cx="11522077" cy="4896000"/>
        </p:xfrm>
        <a:graphic>
          <a:graphicData uri="http://schemas.openxmlformats.org/drawingml/2006/table">
            <a:tbl>
              <a:tblPr firstRow="1" firstCol="1" bandRow="1"/>
              <a:tblGrid>
                <a:gridCol w="2757215">
                  <a:extLst>
                    <a:ext uri="{9D8B030D-6E8A-4147-A177-3AD203B41FA5}">
                      <a16:colId xmlns:a16="http://schemas.microsoft.com/office/drawing/2014/main" val="2711461364"/>
                    </a:ext>
                  </a:extLst>
                </a:gridCol>
                <a:gridCol w="2757215">
                  <a:extLst>
                    <a:ext uri="{9D8B030D-6E8A-4147-A177-3AD203B41FA5}">
                      <a16:colId xmlns:a16="http://schemas.microsoft.com/office/drawing/2014/main" val="554702038"/>
                    </a:ext>
                  </a:extLst>
                </a:gridCol>
                <a:gridCol w="2004153">
                  <a:extLst>
                    <a:ext uri="{9D8B030D-6E8A-4147-A177-3AD203B41FA5}">
                      <a16:colId xmlns:a16="http://schemas.microsoft.com/office/drawing/2014/main" val="1717037047"/>
                    </a:ext>
                  </a:extLst>
                </a:gridCol>
                <a:gridCol w="2004153">
                  <a:extLst>
                    <a:ext uri="{9D8B030D-6E8A-4147-A177-3AD203B41FA5}">
                      <a16:colId xmlns:a16="http://schemas.microsoft.com/office/drawing/2014/main" val="217211693"/>
                    </a:ext>
                  </a:extLst>
                </a:gridCol>
                <a:gridCol w="1999341">
                  <a:extLst>
                    <a:ext uri="{9D8B030D-6E8A-4147-A177-3AD203B41FA5}">
                      <a16:colId xmlns:a16="http://schemas.microsoft.com/office/drawing/2014/main" val="109125438"/>
                    </a:ext>
                  </a:extLst>
                </a:gridCol>
              </a:tblGrid>
              <a:tr h="360000">
                <a:tc gridSpan="5"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8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Table 13. AUC values for all 12 models in train, valid and test sets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664" marR="65664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3780488"/>
                  </a:ext>
                </a:extLst>
              </a:tr>
              <a:tr h="648000"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8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Model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664" marR="65664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Included features</a:t>
                      </a:r>
                    </a:p>
                  </a:txBody>
                  <a:tcPr marL="65664" marR="65664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AUC 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train</a:t>
                      </a:r>
                    </a:p>
                  </a:txBody>
                  <a:tcPr marL="65664" marR="65664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AUC 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valid</a:t>
                      </a:r>
                    </a:p>
                  </a:txBody>
                  <a:tcPr marL="65664" marR="65664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AUC 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test</a:t>
                      </a:r>
                    </a:p>
                  </a:txBody>
                  <a:tcPr marL="65664" marR="65664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46292290"/>
                  </a:ext>
                </a:extLst>
              </a:tr>
              <a:tr h="324000">
                <a:tc rowSpan="2"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8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Regression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664" marR="65664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only prices</a:t>
                      </a:r>
                    </a:p>
                  </a:txBody>
                  <a:tcPr marL="65664" marR="65664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ru-RU" sz="1800" dirty="0">
                          <a:solidFill>
                            <a:srgbClr val="7F7F7F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</a:t>
                      </a:r>
                      <a:r>
                        <a:rPr lang="ru-RU" sz="18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59</a:t>
                      </a:r>
                      <a:r>
                        <a:rPr lang="ru-RU" sz="1800" dirty="0">
                          <a:solidFill>
                            <a:srgbClr val="7F7F7F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24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664" marR="65664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ru-RU" sz="1800" dirty="0">
                          <a:solidFill>
                            <a:srgbClr val="7F7F7F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</a:t>
                      </a:r>
                      <a:r>
                        <a:rPr lang="ru-RU" sz="18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52</a:t>
                      </a:r>
                      <a:r>
                        <a:rPr lang="ru-RU" sz="1800" dirty="0">
                          <a:solidFill>
                            <a:srgbClr val="7F7F7F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62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664" marR="65664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ru-RU" sz="1800" dirty="0">
                          <a:solidFill>
                            <a:srgbClr val="7F7F7F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</a:t>
                      </a:r>
                      <a:r>
                        <a:rPr lang="ru-RU" sz="18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50</a:t>
                      </a:r>
                      <a:r>
                        <a:rPr lang="ru-RU" sz="1800" dirty="0">
                          <a:solidFill>
                            <a:srgbClr val="7F7F7F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07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664" marR="65664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33130436"/>
                  </a:ext>
                </a:extLst>
              </a:tr>
              <a:tr h="3240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800" i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with news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664" marR="65664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ru-RU" sz="1800" i="1" dirty="0">
                          <a:solidFill>
                            <a:srgbClr val="13A937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</a:t>
                      </a:r>
                      <a:r>
                        <a:rPr lang="ru-RU" sz="1800" b="1" i="1" dirty="0">
                          <a:solidFill>
                            <a:srgbClr val="13A937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59</a:t>
                      </a:r>
                      <a:r>
                        <a:rPr lang="ru-RU" sz="1800" i="1" dirty="0">
                          <a:solidFill>
                            <a:srgbClr val="13A937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80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664" marR="65664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ru-RU" sz="1800" i="1" dirty="0">
                          <a:solidFill>
                            <a:srgbClr val="13A937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</a:t>
                      </a:r>
                      <a:r>
                        <a:rPr lang="ru-RU" sz="1800" b="1" i="1" dirty="0">
                          <a:solidFill>
                            <a:srgbClr val="13A937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52</a:t>
                      </a:r>
                      <a:r>
                        <a:rPr lang="ru-RU" sz="1800" i="1" dirty="0">
                          <a:solidFill>
                            <a:srgbClr val="13A937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66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664" marR="65664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ru-RU" sz="1800" i="1" dirty="0">
                          <a:solidFill>
                            <a:srgbClr val="DB033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</a:t>
                      </a:r>
                      <a:r>
                        <a:rPr lang="ru-RU" sz="1800" b="1" i="1" dirty="0">
                          <a:solidFill>
                            <a:srgbClr val="DB033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48</a:t>
                      </a:r>
                      <a:r>
                        <a:rPr lang="ru-RU" sz="1800" i="1" dirty="0">
                          <a:solidFill>
                            <a:srgbClr val="DB033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17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664" marR="65664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7940986"/>
                  </a:ext>
                </a:extLst>
              </a:tr>
              <a:tr h="324000">
                <a:tc rowSpan="2"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8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LightGBM gbdt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664" marR="65664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only prices</a:t>
                      </a:r>
                    </a:p>
                  </a:txBody>
                  <a:tcPr marL="65664" marR="65664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ru-RU" sz="1800" dirty="0">
                          <a:solidFill>
                            <a:srgbClr val="7F7F7F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</a:t>
                      </a:r>
                      <a:r>
                        <a:rPr lang="ru-RU" sz="18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63</a:t>
                      </a:r>
                      <a:r>
                        <a:rPr lang="ru-RU" sz="1800" dirty="0">
                          <a:solidFill>
                            <a:srgbClr val="7F7F7F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15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664" marR="65664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ru-RU" sz="1800" dirty="0">
                          <a:solidFill>
                            <a:srgbClr val="7F7F7F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</a:t>
                      </a:r>
                      <a:r>
                        <a:rPr lang="ru-RU" sz="18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45</a:t>
                      </a:r>
                      <a:r>
                        <a:rPr lang="ru-RU" sz="1800" dirty="0">
                          <a:solidFill>
                            <a:srgbClr val="7F7F7F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44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664" marR="65664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ru-RU" sz="1800" dirty="0">
                          <a:solidFill>
                            <a:srgbClr val="7F7F7F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</a:t>
                      </a:r>
                      <a:r>
                        <a:rPr lang="ru-RU" sz="18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55</a:t>
                      </a:r>
                      <a:r>
                        <a:rPr lang="ru-RU" sz="1800" dirty="0">
                          <a:solidFill>
                            <a:srgbClr val="7F7F7F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41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664" marR="65664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97643765"/>
                  </a:ext>
                </a:extLst>
              </a:tr>
              <a:tr h="3240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800" i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with news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664" marR="65664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ru-RU" sz="1800" i="1" dirty="0">
                          <a:solidFill>
                            <a:srgbClr val="DB033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</a:t>
                      </a:r>
                      <a:r>
                        <a:rPr lang="ru-RU" sz="1800" b="1" i="1" dirty="0">
                          <a:solidFill>
                            <a:srgbClr val="DB033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61</a:t>
                      </a:r>
                      <a:r>
                        <a:rPr lang="ru-RU" sz="1800" i="1" dirty="0">
                          <a:solidFill>
                            <a:srgbClr val="DB033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79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664" marR="65664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ru-RU" sz="1800" i="1" dirty="0">
                          <a:solidFill>
                            <a:srgbClr val="13A937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</a:t>
                      </a:r>
                      <a:r>
                        <a:rPr lang="ru-RU" sz="1800" b="1" i="1" dirty="0">
                          <a:solidFill>
                            <a:srgbClr val="13A937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48</a:t>
                      </a:r>
                      <a:r>
                        <a:rPr lang="ru-RU" sz="1800" i="1" dirty="0">
                          <a:solidFill>
                            <a:srgbClr val="13A937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03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664" marR="65664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ru-RU" sz="1800" i="1" dirty="0">
                          <a:solidFill>
                            <a:srgbClr val="DB033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</a:t>
                      </a:r>
                      <a:r>
                        <a:rPr lang="ru-RU" sz="1800" b="1" i="1" dirty="0">
                          <a:solidFill>
                            <a:srgbClr val="DB033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51</a:t>
                      </a:r>
                      <a:r>
                        <a:rPr lang="ru-RU" sz="1800" i="1" dirty="0">
                          <a:solidFill>
                            <a:srgbClr val="DB033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73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664" marR="65664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8529580"/>
                  </a:ext>
                </a:extLst>
              </a:tr>
              <a:tr h="324000">
                <a:tc rowSpan="2"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8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LightGBM rf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664" marR="65664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only prices</a:t>
                      </a:r>
                    </a:p>
                  </a:txBody>
                  <a:tcPr marL="65664" marR="65664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ru-RU" sz="1800" dirty="0">
                          <a:solidFill>
                            <a:srgbClr val="7F7F7F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</a:t>
                      </a:r>
                      <a:r>
                        <a:rPr lang="ru-RU" sz="18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63</a:t>
                      </a:r>
                      <a:r>
                        <a:rPr lang="ru-RU" sz="1800" dirty="0">
                          <a:solidFill>
                            <a:srgbClr val="7F7F7F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88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664" marR="65664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ru-RU" sz="1800" dirty="0">
                          <a:solidFill>
                            <a:srgbClr val="7F7F7F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</a:t>
                      </a:r>
                      <a:r>
                        <a:rPr lang="ru-RU" sz="18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46</a:t>
                      </a:r>
                      <a:r>
                        <a:rPr lang="ru-RU" sz="1800" dirty="0">
                          <a:solidFill>
                            <a:srgbClr val="7F7F7F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91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664" marR="65664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ru-RU" sz="1800" dirty="0">
                          <a:solidFill>
                            <a:srgbClr val="7F7F7F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</a:t>
                      </a:r>
                      <a:r>
                        <a:rPr lang="ru-RU" sz="18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53</a:t>
                      </a:r>
                      <a:r>
                        <a:rPr lang="ru-RU" sz="1800" dirty="0">
                          <a:solidFill>
                            <a:srgbClr val="7F7F7F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69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664" marR="65664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46239926"/>
                  </a:ext>
                </a:extLst>
              </a:tr>
              <a:tr h="3240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800" i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with news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664" marR="65664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ru-RU" sz="1800" i="1" dirty="0">
                          <a:solidFill>
                            <a:srgbClr val="DB033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</a:t>
                      </a:r>
                      <a:r>
                        <a:rPr lang="ru-RU" sz="1800" b="1" i="1" dirty="0">
                          <a:solidFill>
                            <a:srgbClr val="DB033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63</a:t>
                      </a:r>
                      <a:r>
                        <a:rPr lang="ru-RU" sz="1800" i="1" dirty="0">
                          <a:solidFill>
                            <a:srgbClr val="DB033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45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664" marR="65664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ru-RU" sz="1800" i="1" dirty="0">
                          <a:solidFill>
                            <a:srgbClr val="DB033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</a:t>
                      </a:r>
                      <a:r>
                        <a:rPr lang="ru-RU" sz="1800" b="1" i="1" dirty="0">
                          <a:solidFill>
                            <a:srgbClr val="DB033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46</a:t>
                      </a:r>
                      <a:r>
                        <a:rPr lang="ru-RU" sz="1800" i="1" dirty="0">
                          <a:solidFill>
                            <a:srgbClr val="DB033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78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664" marR="65664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ru-RU" sz="1800" i="1" dirty="0">
                          <a:solidFill>
                            <a:srgbClr val="13A937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</a:t>
                      </a:r>
                      <a:r>
                        <a:rPr lang="ru-RU" sz="1800" b="1" i="1" dirty="0">
                          <a:solidFill>
                            <a:srgbClr val="13A937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54</a:t>
                      </a:r>
                      <a:r>
                        <a:rPr lang="ru-RU" sz="1800" i="1" dirty="0">
                          <a:solidFill>
                            <a:srgbClr val="13A937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31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664" marR="65664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98488191"/>
                  </a:ext>
                </a:extLst>
              </a:tr>
              <a:tr h="324000">
                <a:tc rowSpan="2"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8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LSTM MSE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664" marR="65664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only prices</a:t>
                      </a:r>
                    </a:p>
                  </a:txBody>
                  <a:tcPr marL="65664" marR="65664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ru-RU" sz="1800" dirty="0">
                          <a:solidFill>
                            <a:srgbClr val="7F7F7F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</a:t>
                      </a:r>
                      <a:r>
                        <a:rPr lang="ru-RU" sz="18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53</a:t>
                      </a:r>
                      <a:r>
                        <a:rPr lang="ru-RU" sz="1800" dirty="0">
                          <a:solidFill>
                            <a:srgbClr val="7F7F7F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32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664" marR="65664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ru-RU" sz="1800" dirty="0">
                          <a:solidFill>
                            <a:srgbClr val="7F7F7F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</a:t>
                      </a:r>
                      <a:r>
                        <a:rPr lang="ru-RU" sz="18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46</a:t>
                      </a:r>
                      <a:r>
                        <a:rPr lang="ru-RU" sz="1800" dirty="0">
                          <a:solidFill>
                            <a:srgbClr val="7F7F7F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15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664" marR="65664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ru-RU" sz="1800" dirty="0">
                          <a:solidFill>
                            <a:srgbClr val="7F7F7F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</a:t>
                      </a:r>
                      <a:r>
                        <a:rPr lang="ru-RU" sz="18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51</a:t>
                      </a:r>
                      <a:r>
                        <a:rPr lang="ru-RU" sz="1800" dirty="0">
                          <a:solidFill>
                            <a:srgbClr val="7F7F7F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78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664" marR="65664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18411980"/>
                  </a:ext>
                </a:extLst>
              </a:tr>
              <a:tr h="3240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with news</a:t>
                      </a:r>
                    </a:p>
                  </a:txBody>
                  <a:tcPr marL="65664" marR="65664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ru-RU" sz="1800" i="1" dirty="0">
                          <a:solidFill>
                            <a:srgbClr val="13A937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</a:t>
                      </a:r>
                      <a:r>
                        <a:rPr lang="ru-RU" sz="1800" b="1" i="1" dirty="0">
                          <a:solidFill>
                            <a:srgbClr val="13A937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63</a:t>
                      </a:r>
                      <a:r>
                        <a:rPr lang="ru-RU" sz="1800" i="1" dirty="0">
                          <a:solidFill>
                            <a:srgbClr val="13A937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60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664" marR="65664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ru-RU" sz="1800" i="1" dirty="0">
                          <a:solidFill>
                            <a:srgbClr val="13A937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</a:t>
                      </a:r>
                      <a:r>
                        <a:rPr lang="ru-RU" sz="1800" b="1" i="1" dirty="0">
                          <a:solidFill>
                            <a:srgbClr val="13A937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52</a:t>
                      </a:r>
                      <a:r>
                        <a:rPr lang="ru-RU" sz="1800" i="1" dirty="0">
                          <a:solidFill>
                            <a:srgbClr val="13A937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23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664" marR="65664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ru-RU" sz="1800" i="1" dirty="0">
                          <a:solidFill>
                            <a:srgbClr val="13A937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</a:t>
                      </a:r>
                      <a:r>
                        <a:rPr lang="ru-RU" sz="1800" b="1" i="1" dirty="0">
                          <a:solidFill>
                            <a:srgbClr val="13A937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54</a:t>
                      </a:r>
                      <a:r>
                        <a:rPr lang="ru-RU" sz="1800" i="1" dirty="0">
                          <a:solidFill>
                            <a:srgbClr val="13A937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18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664" marR="65664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50979596"/>
                  </a:ext>
                </a:extLst>
              </a:tr>
              <a:tr h="324000">
                <a:tc rowSpan="2"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8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LSTM MAE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664" marR="65664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only prices</a:t>
                      </a:r>
                    </a:p>
                  </a:txBody>
                  <a:tcPr marL="65664" marR="65664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ru-RU" sz="1800" dirty="0">
                          <a:solidFill>
                            <a:srgbClr val="7F7F7F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</a:t>
                      </a:r>
                      <a:r>
                        <a:rPr lang="ru-RU" sz="18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53</a:t>
                      </a:r>
                      <a:r>
                        <a:rPr lang="ru-RU" sz="1800" dirty="0">
                          <a:solidFill>
                            <a:srgbClr val="7F7F7F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20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664" marR="65664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ru-RU" sz="1800" dirty="0">
                          <a:solidFill>
                            <a:srgbClr val="7F7F7F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</a:t>
                      </a:r>
                      <a:r>
                        <a:rPr lang="ru-RU" sz="18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49</a:t>
                      </a:r>
                      <a:r>
                        <a:rPr lang="ru-RU" sz="1800" dirty="0">
                          <a:solidFill>
                            <a:srgbClr val="7F7F7F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61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664" marR="65664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ru-RU" sz="1800" dirty="0">
                          <a:solidFill>
                            <a:srgbClr val="7F7F7F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</a:t>
                      </a:r>
                      <a:r>
                        <a:rPr lang="ru-RU" sz="18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53</a:t>
                      </a:r>
                      <a:r>
                        <a:rPr lang="ru-RU" sz="1800" dirty="0">
                          <a:solidFill>
                            <a:srgbClr val="7F7F7F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80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664" marR="65664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11964093"/>
                  </a:ext>
                </a:extLst>
              </a:tr>
              <a:tr h="3240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800" i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with news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664" marR="65664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ru-RU" sz="1800" i="1" dirty="0">
                          <a:solidFill>
                            <a:srgbClr val="13A937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</a:t>
                      </a:r>
                      <a:r>
                        <a:rPr lang="ru-RU" sz="1800" b="1" i="1" dirty="0">
                          <a:solidFill>
                            <a:srgbClr val="13A937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67</a:t>
                      </a:r>
                      <a:r>
                        <a:rPr lang="ru-RU" sz="1800" i="1" dirty="0">
                          <a:solidFill>
                            <a:srgbClr val="13A937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70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664" marR="65664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ru-RU" sz="1800" i="1" dirty="0">
                          <a:solidFill>
                            <a:srgbClr val="13A937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</a:t>
                      </a:r>
                      <a:r>
                        <a:rPr lang="ru-RU" sz="1800" b="1" i="1" dirty="0">
                          <a:solidFill>
                            <a:srgbClr val="13A937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54</a:t>
                      </a:r>
                      <a:r>
                        <a:rPr lang="ru-RU" sz="1800" i="1" dirty="0">
                          <a:solidFill>
                            <a:srgbClr val="13A937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72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664" marR="65664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ru-RU" sz="1800" i="1" dirty="0">
                          <a:solidFill>
                            <a:srgbClr val="DB033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</a:t>
                      </a:r>
                      <a:r>
                        <a:rPr lang="ru-RU" sz="1800" b="1" i="1" dirty="0">
                          <a:solidFill>
                            <a:srgbClr val="DB033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53</a:t>
                      </a:r>
                      <a:r>
                        <a:rPr lang="ru-RU" sz="1800" i="1" dirty="0">
                          <a:solidFill>
                            <a:srgbClr val="DB033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11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664" marR="65664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01569187"/>
                  </a:ext>
                </a:extLst>
              </a:tr>
              <a:tr h="324000">
                <a:tc rowSpan="2"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8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LSTM custom loss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664" marR="65664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only prices</a:t>
                      </a:r>
                    </a:p>
                  </a:txBody>
                  <a:tcPr marL="65664" marR="65664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ru-RU" sz="1800" dirty="0">
                          <a:solidFill>
                            <a:srgbClr val="7F7F7F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</a:t>
                      </a:r>
                      <a:r>
                        <a:rPr lang="ru-RU" sz="18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53</a:t>
                      </a:r>
                      <a:r>
                        <a:rPr lang="ru-RU" sz="1800" dirty="0">
                          <a:solidFill>
                            <a:srgbClr val="7F7F7F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30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664" marR="65664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ru-RU" sz="1800" dirty="0">
                          <a:solidFill>
                            <a:srgbClr val="7F7F7F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</a:t>
                      </a:r>
                      <a:r>
                        <a:rPr lang="ru-RU" sz="18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47</a:t>
                      </a:r>
                      <a:r>
                        <a:rPr lang="ru-RU" sz="1800" dirty="0">
                          <a:solidFill>
                            <a:srgbClr val="7F7F7F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70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664" marR="65664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ru-RU" sz="1800" dirty="0">
                          <a:solidFill>
                            <a:srgbClr val="7F7F7F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</a:t>
                      </a:r>
                      <a:r>
                        <a:rPr lang="ru-RU" sz="18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51</a:t>
                      </a:r>
                      <a:r>
                        <a:rPr lang="ru-RU" sz="1800" dirty="0">
                          <a:solidFill>
                            <a:srgbClr val="7F7F7F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31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664" marR="65664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8757628"/>
                  </a:ext>
                </a:extLst>
              </a:tr>
              <a:tr h="3240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800" i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with news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664" marR="65664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ru-RU" sz="1800" i="1" dirty="0">
                          <a:solidFill>
                            <a:srgbClr val="13A937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</a:t>
                      </a:r>
                      <a:r>
                        <a:rPr lang="ru-RU" sz="1800" b="1" i="1" dirty="0">
                          <a:solidFill>
                            <a:srgbClr val="13A937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65</a:t>
                      </a:r>
                      <a:r>
                        <a:rPr lang="ru-RU" sz="1800" i="1" dirty="0">
                          <a:solidFill>
                            <a:srgbClr val="13A937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55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664" marR="65664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ru-RU" sz="1800" i="1" dirty="0">
                          <a:solidFill>
                            <a:srgbClr val="13A937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</a:t>
                      </a:r>
                      <a:r>
                        <a:rPr lang="ru-RU" sz="1800" b="1" i="1" dirty="0">
                          <a:solidFill>
                            <a:srgbClr val="13A937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53</a:t>
                      </a:r>
                      <a:r>
                        <a:rPr lang="ru-RU" sz="1800" i="1" dirty="0">
                          <a:solidFill>
                            <a:srgbClr val="13A937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34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664" marR="65664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ru-RU" sz="1800" i="1" dirty="0">
                          <a:solidFill>
                            <a:srgbClr val="13A937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</a:t>
                      </a:r>
                      <a:r>
                        <a:rPr lang="ru-RU" sz="1800" b="1" i="1" dirty="0">
                          <a:solidFill>
                            <a:srgbClr val="13A937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57</a:t>
                      </a:r>
                      <a:r>
                        <a:rPr lang="ru-RU" sz="1800" i="1" dirty="0">
                          <a:solidFill>
                            <a:srgbClr val="13A937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47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664" marR="65664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609855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846455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7CD0B60-1EE5-474A-825E-1B7FEA322784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624000" y="1989000"/>
            <a:ext cx="7344208" cy="2448000"/>
          </a:xfrm>
        </p:spPr>
        <p:txBody>
          <a:bodyPr/>
          <a:lstStyle/>
          <a:p>
            <a:r>
              <a:rPr lang="en-US" dirty="0"/>
              <a:t>Literature review</a:t>
            </a:r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DD10A9EF-FCA3-4678-93C7-57FAEC3C2EBA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black"/>
        <p:txBody>
          <a:bodyPr/>
          <a:lstStyle/>
          <a:p>
            <a:pPr marL="0" marR="0" lvl="4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70000"/>
              <a:buFont typeface="+mn-lt" panose="05020102010507070707" pitchFamily="18" charset="2"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20444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917B1CC-55DE-40E2-A3AE-E58BF7F61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B9B315A-53D2-44C0-B84F-13012B95B68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D986D94-F185-4042-A294-E8101A52E67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5455D74E-0EB5-4F39-AB37-8D6E1C1913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0631801"/>
              </p:ext>
            </p:extLst>
          </p:nvPr>
        </p:nvGraphicFramePr>
        <p:xfrm>
          <a:off x="334962" y="1354557"/>
          <a:ext cx="11522076" cy="4896000"/>
        </p:xfrm>
        <a:graphic>
          <a:graphicData uri="http://schemas.openxmlformats.org/drawingml/2006/table">
            <a:tbl>
              <a:tblPr firstRow="1" firstCol="1" bandRow="1"/>
              <a:tblGrid>
                <a:gridCol w="2062798">
                  <a:extLst>
                    <a:ext uri="{9D8B030D-6E8A-4147-A177-3AD203B41FA5}">
                      <a16:colId xmlns:a16="http://schemas.microsoft.com/office/drawing/2014/main" val="4281668171"/>
                    </a:ext>
                  </a:extLst>
                </a:gridCol>
                <a:gridCol w="1217075">
                  <a:extLst>
                    <a:ext uri="{9D8B030D-6E8A-4147-A177-3AD203B41FA5}">
                      <a16:colId xmlns:a16="http://schemas.microsoft.com/office/drawing/2014/main" val="1670244028"/>
                    </a:ext>
                  </a:extLst>
                </a:gridCol>
                <a:gridCol w="1382521">
                  <a:extLst>
                    <a:ext uri="{9D8B030D-6E8A-4147-A177-3AD203B41FA5}">
                      <a16:colId xmlns:a16="http://schemas.microsoft.com/office/drawing/2014/main" val="2753733037"/>
                    </a:ext>
                  </a:extLst>
                </a:gridCol>
                <a:gridCol w="1382521">
                  <a:extLst>
                    <a:ext uri="{9D8B030D-6E8A-4147-A177-3AD203B41FA5}">
                      <a16:colId xmlns:a16="http://schemas.microsoft.com/office/drawing/2014/main" val="4064760764"/>
                    </a:ext>
                  </a:extLst>
                </a:gridCol>
                <a:gridCol w="1382521">
                  <a:extLst>
                    <a:ext uri="{9D8B030D-6E8A-4147-A177-3AD203B41FA5}">
                      <a16:colId xmlns:a16="http://schemas.microsoft.com/office/drawing/2014/main" val="2621592224"/>
                    </a:ext>
                  </a:extLst>
                </a:gridCol>
                <a:gridCol w="1382521">
                  <a:extLst>
                    <a:ext uri="{9D8B030D-6E8A-4147-A177-3AD203B41FA5}">
                      <a16:colId xmlns:a16="http://schemas.microsoft.com/office/drawing/2014/main" val="1505988237"/>
                    </a:ext>
                  </a:extLst>
                </a:gridCol>
                <a:gridCol w="1387129">
                  <a:extLst>
                    <a:ext uri="{9D8B030D-6E8A-4147-A177-3AD203B41FA5}">
                      <a16:colId xmlns:a16="http://schemas.microsoft.com/office/drawing/2014/main" val="694000014"/>
                    </a:ext>
                  </a:extLst>
                </a:gridCol>
                <a:gridCol w="1324990">
                  <a:extLst>
                    <a:ext uri="{9D8B030D-6E8A-4147-A177-3AD203B41FA5}">
                      <a16:colId xmlns:a16="http://schemas.microsoft.com/office/drawing/2014/main" val="1899335120"/>
                    </a:ext>
                  </a:extLst>
                </a:gridCol>
              </a:tblGrid>
              <a:tr h="360000">
                <a:tc gridSpan="8"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8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Table 15. Accuracy and precision for all 12 models in train, valid and test sets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942" marR="65942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7000426"/>
                  </a:ext>
                </a:extLst>
              </a:tr>
              <a:tr h="648000"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8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Model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942" marR="65942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Included features</a:t>
                      </a:r>
                      <a:endParaRPr lang="en-US" dirty="0"/>
                    </a:p>
                  </a:txBody>
                  <a:tcPr marL="65942" marR="65942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Accuracy train</a:t>
                      </a:r>
                    </a:p>
                  </a:txBody>
                  <a:tcPr marL="65942" marR="65942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Accuracy valid</a:t>
                      </a:r>
                    </a:p>
                  </a:txBody>
                  <a:tcPr marL="65942" marR="65942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Accuracy test</a:t>
                      </a:r>
                    </a:p>
                  </a:txBody>
                  <a:tcPr marL="65942" marR="65942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Precision train</a:t>
                      </a:r>
                    </a:p>
                  </a:txBody>
                  <a:tcPr marL="65942" marR="65942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Precision valid</a:t>
                      </a:r>
                    </a:p>
                  </a:txBody>
                  <a:tcPr marL="65942" marR="65942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Precision test</a:t>
                      </a:r>
                    </a:p>
                  </a:txBody>
                  <a:tcPr marL="65942" marR="65942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17601446"/>
                  </a:ext>
                </a:extLst>
              </a:tr>
              <a:tr h="324000">
                <a:tc rowSpan="2">
                  <a:txBody>
                    <a:bodyPr/>
                    <a:lstStyle/>
                    <a:p>
                      <a:pPr indent="0" algn="just">
                        <a:lnSpc>
                          <a:spcPct val="100000"/>
                        </a:lnSpc>
                      </a:pPr>
                      <a:r>
                        <a:rPr lang="en-US" sz="18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Regression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942" marR="65942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only prices</a:t>
                      </a:r>
                    </a:p>
                  </a:txBody>
                  <a:tcPr marL="65942" marR="65942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0.57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942" marR="65942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ru-RU" sz="18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0.53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942" marR="65942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ru-RU" sz="18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0.50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942" marR="65942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ru-RU" sz="18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0.61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942" marR="65942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ru-RU" sz="18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0.59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942" marR="65942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ru-RU" sz="18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0.54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942" marR="65942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86703367"/>
                  </a:ext>
                </a:extLst>
              </a:tr>
              <a:tr h="3240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800" i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with news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942" marR="65942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ru-RU" sz="1800" i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0.57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942" marR="65942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ru-RU" sz="1800" b="1" i="1">
                          <a:solidFill>
                            <a:srgbClr val="13A937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0.54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942" marR="65942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ru-RU" sz="1800" b="1" i="1">
                          <a:solidFill>
                            <a:srgbClr val="13A937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0.55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942" marR="65942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ru-RU" sz="1800" b="1" i="1">
                          <a:solidFill>
                            <a:srgbClr val="DB033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0.60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942" marR="65942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ru-RU" sz="1800" b="1" i="1">
                          <a:solidFill>
                            <a:srgbClr val="13A937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0.60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942" marR="65942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ru-RU" sz="1800" b="1" i="1">
                          <a:solidFill>
                            <a:srgbClr val="DB033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0.49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942" marR="65942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5482470"/>
                  </a:ext>
                </a:extLst>
              </a:tr>
              <a:tr h="324000">
                <a:tc rowSpan="2">
                  <a:txBody>
                    <a:bodyPr/>
                    <a:lstStyle/>
                    <a:p>
                      <a:pPr indent="0" algn="just">
                        <a:lnSpc>
                          <a:spcPct val="100000"/>
                        </a:lnSpc>
                      </a:pPr>
                      <a:r>
                        <a:rPr lang="en-US" sz="18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LightGBM gbdt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942" marR="65942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only prices</a:t>
                      </a:r>
                    </a:p>
                  </a:txBody>
                  <a:tcPr marL="65942" marR="65942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ru-RU" sz="18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0.58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942" marR="65942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ru-RU" sz="18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0.58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942" marR="65942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ru-RU" sz="18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0.54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942" marR="65942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ru-RU" sz="18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0.57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942" marR="65942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ru-RU" sz="18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0.58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942" marR="65942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ru-RU" sz="18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0.54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942" marR="65942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04039665"/>
                  </a:ext>
                </a:extLst>
              </a:tr>
              <a:tr h="3240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800" i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with news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942" marR="65942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ru-RU" sz="1800" i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0.58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942" marR="65942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ru-RU" sz="1800" i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0.58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942" marR="65942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ru-RU" sz="1800" b="1" i="1">
                          <a:solidFill>
                            <a:srgbClr val="176B33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0.56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942" marR="65942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ru-RU" sz="1800" i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0.57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942" marR="65942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ru-RU" sz="1800" i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0.58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942" marR="65942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ru-RU" sz="1800" b="1" i="1">
                          <a:solidFill>
                            <a:srgbClr val="13A937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0.56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942" marR="65942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09409442"/>
                  </a:ext>
                </a:extLst>
              </a:tr>
              <a:tr h="324000">
                <a:tc rowSpan="2">
                  <a:txBody>
                    <a:bodyPr/>
                    <a:lstStyle/>
                    <a:p>
                      <a:pPr indent="0" algn="just">
                        <a:lnSpc>
                          <a:spcPct val="100000"/>
                        </a:lnSpc>
                      </a:pPr>
                      <a:r>
                        <a:rPr lang="en-US" sz="18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LightGBM rf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942" marR="65942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only prices</a:t>
                      </a:r>
                    </a:p>
                  </a:txBody>
                  <a:tcPr marL="65942" marR="65942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0.60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942" marR="65942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ru-RU" sz="18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0.49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942" marR="65942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ru-RU" sz="18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0.53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942" marR="65942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ru-RU" sz="18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0.62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942" marR="65942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ru-RU" sz="18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0.56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942" marR="65942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ru-RU" sz="18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0.56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942" marR="65942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6319015"/>
                  </a:ext>
                </a:extLst>
              </a:tr>
              <a:tr h="3240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800" i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with news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942" marR="65942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ru-RU" sz="1800" b="1" i="1">
                          <a:solidFill>
                            <a:srgbClr val="DB033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0.59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942" marR="65942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ru-RU" sz="1800" b="1" i="1">
                          <a:solidFill>
                            <a:srgbClr val="DB033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0.48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942" marR="65942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ru-RU" sz="1800" i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0.53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942" marR="65942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ru-RU" sz="1800" b="1" i="1">
                          <a:solidFill>
                            <a:srgbClr val="DB033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0.61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942" marR="65942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ru-RU" sz="1800" b="1" i="1">
                          <a:solidFill>
                            <a:srgbClr val="DB033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0.55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942" marR="65942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ru-RU" sz="1800" b="1" i="1">
                          <a:solidFill>
                            <a:srgbClr val="13A937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0.57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942" marR="65942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52159370"/>
                  </a:ext>
                </a:extLst>
              </a:tr>
              <a:tr h="324000">
                <a:tc rowSpan="2">
                  <a:txBody>
                    <a:bodyPr/>
                    <a:lstStyle/>
                    <a:p>
                      <a:pPr indent="0" algn="just">
                        <a:lnSpc>
                          <a:spcPct val="100000"/>
                        </a:lnSpc>
                      </a:pPr>
                      <a:r>
                        <a:rPr lang="en-US" sz="18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LSTM MSE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942" marR="65942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only prices</a:t>
                      </a:r>
                    </a:p>
                  </a:txBody>
                  <a:tcPr marL="65942" marR="65942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ru-RU" sz="18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0.54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942" marR="65942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ru-RU" sz="18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0.47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942" marR="65942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ru-RU" sz="18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0.51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942" marR="65942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ru-RU" sz="18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0.57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942" marR="65942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ru-RU" sz="18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0.55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942" marR="65942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ru-RU" sz="18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0.54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942" marR="65942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92101663"/>
                  </a:ext>
                </a:extLst>
              </a:tr>
              <a:tr h="3240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800" i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with news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942" marR="65942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ru-RU" sz="1800" b="1" i="1">
                          <a:solidFill>
                            <a:srgbClr val="13A937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0.59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942" marR="65942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ru-RU" sz="1800" b="1" i="1">
                          <a:solidFill>
                            <a:srgbClr val="13A937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0.52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942" marR="65942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ru-RU" sz="1800" b="1" i="1">
                          <a:solidFill>
                            <a:srgbClr val="13A937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0.53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942" marR="65942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ru-RU" sz="1800" b="1" i="1">
                          <a:solidFill>
                            <a:srgbClr val="13A937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0.62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942" marR="65942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ru-RU" sz="1800" b="1" i="1">
                          <a:solidFill>
                            <a:srgbClr val="13A937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0.59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942" marR="65942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ru-RU" sz="1800" b="1" i="1">
                          <a:solidFill>
                            <a:srgbClr val="13A937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0.56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942" marR="65942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56926841"/>
                  </a:ext>
                </a:extLst>
              </a:tr>
              <a:tr h="324000">
                <a:tc rowSpan="2">
                  <a:txBody>
                    <a:bodyPr/>
                    <a:lstStyle/>
                    <a:p>
                      <a:pPr indent="0" algn="just">
                        <a:lnSpc>
                          <a:spcPct val="100000"/>
                        </a:lnSpc>
                      </a:pPr>
                      <a:r>
                        <a:rPr lang="en-US" sz="18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LSTM MAE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942" marR="65942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only prices</a:t>
                      </a:r>
                    </a:p>
                  </a:txBody>
                  <a:tcPr marL="65942" marR="65942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ru-RU" sz="18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0.53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942" marR="65942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ru-RU" sz="18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0.49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942" marR="65942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ru-RU" sz="18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0.52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942" marR="65942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ru-RU" sz="18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0.57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942" marR="65942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0.57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942" marR="65942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ru-RU" sz="18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0.55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942" marR="65942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7801935"/>
                  </a:ext>
                </a:extLst>
              </a:tr>
              <a:tr h="3240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800" i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with news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942" marR="65942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ru-RU" sz="1800" b="1" i="1">
                          <a:solidFill>
                            <a:srgbClr val="13A937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0.62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942" marR="65942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ru-RU" sz="1800" b="1" i="1">
                          <a:solidFill>
                            <a:srgbClr val="13A937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0.55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942" marR="65942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ru-RU" sz="1800" b="1" i="1">
                          <a:solidFill>
                            <a:srgbClr val="13A937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0.54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942" marR="65942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ru-RU" sz="1800" b="1" i="1">
                          <a:solidFill>
                            <a:srgbClr val="13A937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0.60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942" marR="65942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ru-RU" sz="1800" b="1" i="1">
                          <a:solidFill>
                            <a:srgbClr val="13A937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0.58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942" marR="65942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ru-RU" sz="1800" i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0.55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942" marR="65942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95711114"/>
                  </a:ext>
                </a:extLst>
              </a:tr>
              <a:tr h="324000">
                <a:tc rowSpan="2">
                  <a:txBody>
                    <a:bodyPr/>
                    <a:lstStyle/>
                    <a:p>
                      <a:pPr indent="0" algn="just">
                        <a:lnSpc>
                          <a:spcPct val="100000"/>
                        </a:lnSpc>
                      </a:pPr>
                      <a:r>
                        <a:rPr lang="en-US" sz="18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LSTM custom loss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942" marR="65942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only prices</a:t>
                      </a:r>
                    </a:p>
                  </a:txBody>
                  <a:tcPr marL="65942" marR="65942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ru-RU" sz="18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0.52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942" marR="65942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ru-RU" sz="18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0.49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942" marR="65942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ru-RU" sz="18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0.52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942" marR="65942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ru-RU" sz="18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0.57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942" marR="65942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ru-RU" sz="18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0.58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942" marR="65942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ru-RU" sz="18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0.55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942" marR="65942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8575829"/>
                  </a:ext>
                </a:extLst>
              </a:tr>
              <a:tr h="3240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800" i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with news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942" marR="65942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ru-RU" sz="1800" b="1" i="1">
                          <a:solidFill>
                            <a:srgbClr val="13A937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0.60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942" marR="65942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ru-RU" sz="1800" b="1" i="1">
                          <a:solidFill>
                            <a:srgbClr val="13A937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0.54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942" marR="65942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ru-RU" sz="1800" b="1" i="1">
                          <a:solidFill>
                            <a:srgbClr val="13A937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0.57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942" marR="65942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ru-RU" sz="1800" b="1" i="1">
                          <a:solidFill>
                            <a:srgbClr val="13A937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0.60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942" marR="65942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ru-RU" sz="1800" b="1" i="1">
                          <a:solidFill>
                            <a:srgbClr val="13A937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0.59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942" marR="65942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ru-RU" sz="1800" b="1" i="1" dirty="0">
                          <a:solidFill>
                            <a:srgbClr val="13A937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0.58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942" marR="65942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88064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021072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917B1CC-55DE-40E2-A3AE-E58BF7F61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Boosting predictions are not appropriate for classification metrics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B9B315A-53D2-44C0-B84F-13012B95B68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D986D94-F185-4042-A294-E8101A52E67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6">
            <a:extLst>
              <a:ext uri="{FF2B5EF4-FFF2-40B4-BE49-F238E27FC236}">
                <a16:creationId xmlns:a16="http://schemas.microsoft.com/office/drawing/2014/main" id="{5C3BBB27-8134-46F1-AD01-27D861A551F2}"/>
              </a:ext>
            </a:extLst>
          </p:cNvPr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01930" y="1268413"/>
            <a:ext cx="9408945" cy="499292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714966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917B1CC-55DE-40E2-A3AE-E58BF7F61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boosting shows higher profitability than LSTM model?</a:t>
            </a:r>
            <a:br>
              <a:rPr lang="en-US" dirty="0"/>
            </a:b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B9B315A-53D2-44C0-B84F-13012B95B68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D986D94-F185-4042-A294-E8101A52E67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C83B378-54AC-4A3A-8072-1984612946FD}"/>
              </a:ext>
            </a:extLst>
          </p:cNvPr>
          <p:cNvGrpSpPr/>
          <p:nvPr/>
        </p:nvGrpSpPr>
        <p:grpSpPr>
          <a:xfrm>
            <a:off x="890722" y="1273347"/>
            <a:ext cx="10410556" cy="5030442"/>
            <a:chOff x="890722" y="1273347"/>
            <a:chExt cx="10410556" cy="5030442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5D831F62-9BCF-4A5C-B48A-C001556A9464}"/>
                </a:ext>
              </a:extLst>
            </p:cNvPr>
            <p:cNvSpPr/>
            <p:nvPr/>
          </p:nvSpPr>
          <p:spPr>
            <a:xfrm>
              <a:off x="890722" y="3071673"/>
              <a:ext cx="2508547" cy="1433791"/>
            </a:xfrm>
            <a:custGeom>
              <a:avLst/>
              <a:gdLst>
                <a:gd name="connsiteX0" fmla="*/ 0 w 2508547"/>
                <a:gd name="connsiteY0" fmla="*/ 143379 h 1433791"/>
                <a:gd name="connsiteX1" fmla="*/ 143379 w 2508547"/>
                <a:gd name="connsiteY1" fmla="*/ 0 h 1433791"/>
                <a:gd name="connsiteX2" fmla="*/ 2365168 w 2508547"/>
                <a:gd name="connsiteY2" fmla="*/ 0 h 1433791"/>
                <a:gd name="connsiteX3" fmla="*/ 2508547 w 2508547"/>
                <a:gd name="connsiteY3" fmla="*/ 143379 h 1433791"/>
                <a:gd name="connsiteX4" fmla="*/ 2508547 w 2508547"/>
                <a:gd name="connsiteY4" fmla="*/ 1290412 h 1433791"/>
                <a:gd name="connsiteX5" fmla="*/ 2365168 w 2508547"/>
                <a:gd name="connsiteY5" fmla="*/ 1433791 h 1433791"/>
                <a:gd name="connsiteX6" fmla="*/ 143379 w 2508547"/>
                <a:gd name="connsiteY6" fmla="*/ 1433791 h 1433791"/>
                <a:gd name="connsiteX7" fmla="*/ 0 w 2508547"/>
                <a:gd name="connsiteY7" fmla="*/ 1290412 h 1433791"/>
                <a:gd name="connsiteX8" fmla="*/ 0 w 2508547"/>
                <a:gd name="connsiteY8" fmla="*/ 143379 h 1433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08547" h="1433791">
                  <a:moveTo>
                    <a:pt x="0" y="143379"/>
                  </a:moveTo>
                  <a:cubicBezTo>
                    <a:pt x="0" y="64193"/>
                    <a:pt x="64193" y="0"/>
                    <a:pt x="143379" y="0"/>
                  </a:cubicBezTo>
                  <a:lnTo>
                    <a:pt x="2365168" y="0"/>
                  </a:lnTo>
                  <a:cubicBezTo>
                    <a:pt x="2444354" y="0"/>
                    <a:pt x="2508547" y="64193"/>
                    <a:pt x="2508547" y="143379"/>
                  </a:cubicBezTo>
                  <a:lnTo>
                    <a:pt x="2508547" y="1290412"/>
                  </a:lnTo>
                  <a:cubicBezTo>
                    <a:pt x="2508547" y="1369598"/>
                    <a:pt x="2444354" y="1433791"/>
                    <a:pt x="2365168" y="1433791"/>
                  </a:cubicBezTo>
                  <a:lnTo>
                    <a:pt x="143379" y="1433791"/>
                  </a:lnTo>
                  <a:cubicBezTo>
                    <a:pt x="64193" y="1433791"/>
                    <a:pt x="0" y="1369598"/>
                    <a:pt x="0" y="1290412"/>
                  </a:cubicBezTo>
                  <a:lnTo>
                    <a:pt x="0" y="143379"/>
                  </a:lnTo>
                  <a:close/>
                </a:path>
              </a:pathLst>
            </a:custGeom>
            <a:noFill/>
            <a:ln>
              <a:solidFill>
                <a:schemeClr val="tx2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3424" tIns="53424" rIns="53424" bIns="53424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800" kern="1200" dirty="0">
                  <a:solidFill>
                    <a:schemeClr val="tx1"/>
                  </a:solidFill>
                  <a:latin typeface="+mj-lt"/>
                  <a:cs typeface="Times New Roman" panose="02020603050405020304" pitchFamily="18" charset="0"/>
                </a:rPr>
                <a:t>Why boosting shows higher profitability than LSTM model</a:t>
              </a:r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08ACCA35-EEA8-4106-B681-A3CD10B16905}"/>
                </a:ext>
              </a:extLst>
            </p:cNvPr>
            <p:cNvSpPr/>
            <p:nvPr/>
          </p:nvSpPr>
          <p:spPr>
            <a:xfrm rot="17436527">
              <a:off x="2956123" y="3137735"/>
              <a:ext cx="1367701" cy="21490"/>
            </a:xfrm>
            <a:custGeom>
              <a:avLst/>
              <a:gdLst>
                <a:gd name="connsiteX0" fmla="*/ 0 w 1367701"/>
                <a:gd name="connsiteY0" fmla="*/ 10745 h 21490"/>
                <a:gd name="connsiteX1" fmla="*/ 1367701 w 1367701"/>
                <a:gd name="connsiteY1" fmla="*/ 10745 h 21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7701" h="21490">
                  <a:moveTo>
                    <a:pt x="0" y="10745"/>
                  </a:moveTo>
                  <a:lnTo>
                    <a:pt x="1367701" y="10745"/>
                  </a:lnTo>
                </a:path>
              </a:pathLst>
            </a:cu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62357" tIns="-23446" rIns="662358" bIns="-23450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800" kern="120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445A6B80-3FD0-4AF7-B180-9CBB5050D59E}"/>
                </a:ext>
              </a:extLst>
            </p:cNvPr>
            <p:cNvSpPr/>
            <p:nvPr/>
          </p:nvSpPr>
          <p:spPr>
            <a:xfrm>
              <a:off x="3880680" y="2126799"/>
              <a:ext cx="2289565" cy="763186"/>
            </a:xfrm>
            <a:custGeom>
              <a:avLst/>
              <a:gdLst>
                <a:gd name="connsiteX0" fmla="*/ 0 w 2289565"/>
                <a:gd name="connsiteY0" fmla="*/ 76319 h 763186"/>
                <a:gd name="connsiteX1" fmla="*/ 76319 w 2289565"/>
                <a:gd name="connsiteY1" fmla="*/ 0 h 763186"/>
                <a:gd name="connsiteX2" fmla="*/ 2213246 w 2289565"/>
                <a:gd name="connsiteY2" fmla="*/ 0 h 763186"/>
                <a:gd name="connsiteX3" fmla="*/ 2289565 w 2289565"/>
                <a:gd name="connsiteY3" fmla="*/ 76319 h 763186"/>
                <a:gd name="connsiteX4" fmla="*/ 2289565 w 2289565"/>
                <a:gd name="connsiteY4" fmla="*/ 686867 h 763186"/>
                <a:gd name="connsiteX5" fmla="*/ 2213246 w 2289565"/>
                <a:gd name="connsiteY5" fmla="*/ 763186 h 763186"/>
                <a:gd name="connsiteX6" fmla="*/ 76319 w 2289565"/>
                <a:gd name="connsiteY6" fmla="*/ 763186 h 763186"/>
                <a:gd name="connsiteX7" fmla="*/ 0 w 2289565"/>
                <a:gd name="connsiteY7" fmla="*/ 686867 h 763186"/>
                <a:gd name="connsiteX8" fmla="*/ 0 w 2289565"/>
                <a:gd name="connsiteY8" fmla="*/ 76319 h 763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89565" h="763186">
                  <a:moveTo>
                    <a:pt x="0" y="76319"/>
                  </a:moveTo>
                  <a:cubicBezTo>
                    <a:pt x="0" y="34169"/>
                    <a:pt x="34169" y="0"/>
                    <a:pt x="76319" y="0"/>
                  </a:cubicBezTo>
                  <a:lnTo>
                    <a:pt x="2213246" y="0"/>
                  </a:lnTo>
                  <a:cubicBezTo>
                    <a:pt x="2255396" y="0"/>
                    <a:pt x="2289565" y="34169"/>
                    <a:pt x="2289565" y="76319"/>
                  </a:cubicBezTo>
                  <a:lnTo>
                    <a:pt x="2289565" y="686867"/>
                  </a:lnTo>
                  <a:cubicBezTo>
                    <a:pt x="2289565" y="729017"/>
                    <a:pt x="2255396" y="763186"/>
                    <a:pt x="2213246" y="763186"/>
                  </a:cubicBezTo>
                  <a:lnTo>
                    <a:pt x="76319" y="763186"/>
                  </a:lnTo>
                  <a:cubicBezTo>
                    <a:pt x="34169" y="763186"/>
                    <a:pt x="0" y="729017"/>
                    <a:pt x="0" y="686867"/>
                  </a:cubicBezTo>
                  <a:lnTo>
                    <a:pt x="0" y="76319"/>
                  </a:lnTo>
                  <a:close/>
                </a:path>
              </a:pathLst>
            </a:custGeom>
            <a:noFill/>
            <a:ln>
              <a:solidFill>
                <a:schemeClr val="tx2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3783" tIns="33783" rIns="33783" bIns="33783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800" kern="1200">
                  <a:solidFill>
                    <a:schemeClr val="tx1"/>
                  </a:solidFill>
                  <a:latin typeface="+mj-lt"/>
                  <a:cs typeface="Times New Roman" panose="02020603050405020304" pitchFamily="18" charset="0"/>
                </a:rPr>
                <a:t>Input data issues</a:t>
              </a: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610F70E1-ED28-4F72-ACF0-923F3BB1A99C}"/>
                </a:ext>
              </a:extLst>
            </p:cNvPr>
            <p:cNvSpPr/>
            <p:nvPr/>
          </p:nvSpPr>
          <p:spPr>
            <a:xfrm rot="17965577">
              <a:off x="5921019" y="2070921"/>
              <a:ext cx="979864" cy="21490"/>
            </a:xfrm>
            <a:custGeom>
              <a:avLst/>
              <a:gdLst>
                <a:gd name="connsiteX0" fmla="*/ 0 w 979864"/>
                <a:gd name="connsiteY0" fmla="*/ 10745 h 21490"/>
                <a:gd name="connsiteX1" fmla="*/ 979864 w 979864"/>
                <a:gd name="connsiteY1" fmla="*/ 10745 h 21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79864" h="21490">
                  <a:moveTo>
                    <a:pt x="0" y="10745"/>
                  </a:moveTo>
                  <a:lnTo>
                    <a:pt x="979864" y="10745"/>
                  </a:lnTo>
                </a:path>
              </a:pathLst>
            </a:cu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78134" tIns="-13752" rIns="478136" bIns="-13752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800" kern="120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15E064C-63C2-465C-8DCE-8AB18042198E}"/>
                </a:ext>
              </a:extLst>
            </p:cNvPr>
            <p:cNvSpPr/>
            <p:nvPr/>
          </p:nvSpPr>
          <p:spPr>
            <a:xfrm>
              <a:off x="6651656" y="1273347"/>
              <a:ext cx="4649622" cy="763186"/>
            </a:xfrm>
            <a:custGeom>
              <a:avLst/>
              <a:gdLst>
                <a:gd name="connsiteX0" fmla="*/ 0 w 4649622"/>
                <a:gd name="connsiteY0" fmla="*/ 76319 h 763186"/>
                <a:gd name="connsiteX1" fmla="*/ 76319 w 4649622"/>
                <a:gd name="connsiteY1" fmla="*/ 0 h 763186"/>
                <a:gd name="connsiteX2" fmla="*/ 4573303 w 4649622"/>
                <a:gd name="connsiteY2" fmla="*/ 0 h 763186"/>
                <a:gd name="connsiteX3" fmla="*/ 4649622 w 4649622"/>
                <a:gd name="connsiteY3" fmla="*/ 76319 h 763186"/>
                <a:gd name="connsiteX4" fmla="*/ 4649622 w 4649622"/>
                <a:gd name="connsiteY4" fmla="*/ 686867 h 763186"/>
                <a:gd name="connsiteX5" fmla="*/ 4573303 w 4649622"/>
                <a:gd name="connsiteY5" fmla="*/ 763186 h 763186"/>
                <a:gd name="connsiteX6" fmla="*/ 76319 w 4649622"/>
                <a:gd name="connsiteY6" fmla="*/ 763186 h 763186"/>
                <a:gd name="connsiteX7" fmla="*/ 0 w 4649622"/>
                <a:gd name="connsiteY7" fmla="*/ 686867 h 763186"/>
                <a:gd name="connsiteX8" fmla="*/ 0 w 4649622"/>
                <a:gd name="connsiteY8" fmla="*/ 76319 h 763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49622" h="763186">
                  <a:moveTo>
                    <a:pt x="0" y="76319"/>
                  </a:moveTo>
                  <a:cubicBezTo>
                    <a:pt x="0" y="34169"/>
                    <a:pt x="34169" y="0"/>
                    <a:pt x="76319" y="0"/>
                  </a:cubicBezTo>
                  <a:lnTo>
                    <a:pt x="4573303" y="0"/>
                  </a:lnTo>
                  <a:cubicBezTo>
                    <a:pt x="4615453" y="0"/>
                    <a:pt x="4649622" y="34169"/>
                    <a:pt x="4649622" y="76319"/>
                  </a:cubicBezTo>
                  <a:lnTo>
                    <a:pt x="4649622" y="686867"/>
                  </a:lnTo>
                  <a:cubicBezTo>
                    <a:pt x="4649622" y="729017"/>
                    <a:pt x="4615453" y="763186"/>
                    <a:pt x="4573303" y="763186"/>
                  </a:cubicBezTo>
                  <a:lnTo>
                    <a:pt x="76319" y="763186"/>
                  </a:lnTo>
                  <a:cubicBezTo>
                    <a:pt x="34169" y="763186"/>
                    <a:pt x="0" y="729017"/>
                    <a:pt x="0" y="686867"/>
                  </a:cubicBezTo>
                  <a:lnTo>
                    <a:pt x="0" y="76319"/>
                  </a:lnTo>
                  <a:close/>
                </a:path>
              </a:pathLst>
            </a:custGeom>
            <a:noFill/>
            <a:ln>
              <a:solidFill>
                <a:schemeClr val="tx2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3783" tIns="33783" rIns="33783" bIns="33783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800" kern="1200">
                  <a:solidFill>
                    <a:schemeClr val="tx1"/>
                  </a:solidFill>
                  <a:latin typeface="+mj-lt"/>
                  <a:cs typeface="Times New Roman" panose="02020603050405020304" pitchFamily="18" charset="0"/>
                </a:rPr>
                <a:t>The dataset is too small to train neural network</a:t>
              </a: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80422C7-310F-44F8-AC7F-44ECA55EA9F3}"/>
                </a:ext>
              </a:extLst>
            </p:cNvPr>
            <p:cNvSpPr/>
            <p:nvPr/>
          </p:nvSpPr>
          <p:spPr>
            <a:xfrm>
              <a:off x="6170246" y="2497647"/>
              <a:ext cx="481410" cy="21490"/>
            </a:xfrm>
            <a:custGeom>
              <a:avLst/>
              <a:gdLst>
                <a:gd name="connsiteX0" fmla="*/ 0 w 481410"/>
                <a:gd name="connsiteY0" fmla="*/ 10745 h 21490"/>
                <a:gd name="connsiteX1" fmla="*/ 481410 w 481410"/>
                <a:gd name="connsiteY1" fmla="*/ 10745 h 21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1410" h="21490">
                  <a:moveTo>
                    <a:pt x="0" y="10745"/>
                  </a:moveTo>
                  <a:lnTo>
                    <a:pt x="481410" y="10745"/>
                  </a:lnTo>
                </a:path>
              </a:pathLst>
            </a:cu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41370" tIns="-1290" rIns="241370" bIns="-1290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800" kern="120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E3BBB08B-A1A2-4F5D-B6ED-C4511DD642BA}"/>
                </a:ext>
              </a:extLst>
            </p:cNvPr>
            <p:cNvSpPr/>
            <p:nvPr/>
          </p:nvSpPr>
          <p:spPr>
            <a:xfrm>
              <a:off x="6651656" y="2126799"/>
              <a:ext cx="4649622" cy="763186"/>
            </a:xfrm>
            <a:custGeom>
              <a:avLst/>
              <a:gdLst>
                <a:gd name="connsiteX0" fmla="*/ 0 w 4649622"/>
                <a:gd name="connsiteY0" fmla="*/ 76319 h 763186"/>
                <a:gd name="connsiteX1" fmla="*/ 76319 w 4649622"/>
                <a:gd name="connsiteY1" fmla="*/ 0 h 763186"/>
                <a:gd name="connsiteX2" fmla="*/ 4573303 w 4649622"/>
                <a:gd name="connsiteY2" fmla="*/ 0 h 763186"/>
                <a:gd name="connsiteX3" fmla="*/ 4649622 w 4649622"/>
                <a:gd name="connsiteY3" fmla="*/ 76319 h 763186"/>
                <a:gd name="connsiteX4" fmla="*/ 4649622 w 4649622"/>
                <a:gd name="connsiteY4" fmla="*/ 686867 h 763186"/>
                <a:gd name="connsiteX5" fmla="*/ 4573303 w 4649622"/>
                <a:gd name="connsiteY5" fmla="*/ 763186 h 763186"/>
                <a:gd name="connsiteX6" fmla="*/ 76319 w 4649622"/>
                <a:gd name="connsiteY6" fmla="*/ 763186 h 763186"/>
                <a:gd name="connsiteX7" fmla="*/ 0 w 4649622"/>
                <a:gd name="connsiteY7" fmla="*/ 686867 h 763186"/>
                <a:gd name="connsiteX8" fmla="*/ 0 w 4649622"/>
                <a:gd name="connsiteY8" fmla="*/ 76319 h 763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49622" h="763186">
                  <a:moveTo>
                    <a:pt x="0" y="76319"/>
                  </a:moveTo>
                  <a:cubicBezTo>
                    <a:pt x="0" y="34169"/>
                    <a:pt x="34169" y="0"/>
                    <a:pt x="76319" y="0"/>
                  </a:cubicBezTo>
                  <a:lnTo>
                    <a:pt x="4573303" y="0"/>
                  </a:lnTo>
                  <a:cubicBezTo>
                    <a:pt x="4615453" y="0"/>
                    <a:pt x="4649622" y="34169"/>
                    <a:pt x="4649622" y="76319"/>
                  </a:cubicBezTo>
                  <a:lnTo>
                    <a:pt x="4649622" y="686867"/>
                  </a:lnTo>
                  <a:cubicBezTo>
                    <a:pt x="4649622" y="729017"/>
                    <a:pt x="4615453" y="763186"/>
                    <a:pt x="4573303" y="763186"/>
                  </a:cubicBezTo>
                  <a:lnTo>
                    <a:pt x="76319" y="763186"/>
                  </a:lnTo>
                  <a:cubicBezTo>
                    <a:pt x="34169" y="763186"/>
                    <a:pt x="0" y="729017"/>
                    <a:pt x="0" y="686867"/>
                  </a:cubicBezTo>
                  <a:lnTo>
                    <a:pt x="0" y="76319"/>
                  </a:lnTo>
                  <a:close/>
                </a:path>
              </a:pathLst>
            </a:custGeom>
            <a:noFill/>
            <a:ln>
              <a:solidFill>
                <a:schemeClr val="tx2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3783" tIns="33783" rIns="33783" bIns="33783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800" kern="1200" dirty="0">
                  <a:solidFill>
                    <a:schemeClr val="tx1"/>
                  </a:solidFill>
                  <a:latin typeface="+mj-lt"/>
                  <a:cs typeface="Times New Roman" panose="02020603050405020304" pitchFamily="18" charset="0"/>
                </a:rPr>
                <a:t>Boosting model gets less sequences --&gt; less noises</a:t>
              </a: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A98F679-CD1F-4654-841F-B2A652553764}"/>
                </a:ext>
              </a:extLst>
            </p:cNvPr>
            <p:cNvSpPr/>
            <p:nvPr/>
          </p:nvSpPr>
          <p:spPr>
            <a:xfrm rot="3634423">
              <a:off x="5921019" y="2924372"/>
              <a:ext cx="979864" cy="21490"/>
            </a:xfrm>
            <a:custGeom>
              <a:avLst/>
              <a:gdLst>
                <a:gd name="connsiteX0" fmla="*/ 0 w 979864"/>
                <a:gd name="connsiteY0" fmla="*/ 10745 h 21490"/>
                <a:gd name="connsiteX1" fmla="*/ 979864 w 979864"/>
                <a:gd name="connsiteY1" fmla="*/ 10745 h 21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79864" h="21490">
                  <a:moveTo>
                    <a:pt x="0" y="10745"/>
                  </a:moveTo>
                  <a:lnTo>
                    <a:pt x="979864" y="10745"/>
                  </a:lnTo>
                </a:path>
              </a:pathLst>
            </a:cu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78135" tIns="-13751" rIns="478135" bIns="-13753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800" kern="120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A4343318-F41D-4C55-A858-360CF4E7ACF4}"/>
                </a:ext>
              </a:extLst>
            </p:cNvPr>
            <p:cNvSpPr/>
            <p:nvPr/>
          </p:nvSpPr>
          <p:spPr>
            <a:xfrm>
              <a:off x="6651656" y="2980250"/>
              <a:ext cx="4649622" cy="763186"/>
            </a:xfrm>
            <a:custGeom>
              <a:avLst/>
              <a:gdLst>
                <a:gd name="connsiteX0" fmla="*/ 0 w 4649622"/>
                <a:gd name="connsiteY0" fmla="*/ 76319 h 763186"/>
                <a:gd name="connsiteX1" fmla="*/ 76319 w 4649622"/>
                <a:gd name="connsiteY1" fmla="*/ 0 h 763186"/>
                <a:gd name="connsiteX2" fmla="*/ 4573303 w 4649622"/>
                <a:gd name="connsiteY2" fmla="*/ 0 h 763186"/>
                <a:gd name="connsiteX3" fmla="*/ 4649622 w 4649622"/>
                <a:gd name="connsiteY3" fmla="*/ 76319 h 763186"/>
                <a:gd name="connsiteX4" fmla="*/ 4649622 w 4649622"/>
                <a:gd name="connsiteY4" fmla="*/ 686867 h 763186"/>
                <a:gd name="connsiteX5" fmla="*/ 4573303 w 4649622"/>
                <a:gd name="connsiteY5" fmla="*/ 763186 h 763186"/>
                <a:gd name="connsiteX6" fmla="*/ 76319 w 4649622"/>
                <a:gd name="connsiteY6" fmla="*/ 763186 h 763186"/>
                <a:gd name="connsiteX7" fmla="*/ 0 w 4649622"/>
                <a:gd name="connsiteY7" fmla="*/ 686867 h 763186"/>
                <a:gd name="connsiteX8" fmla="*/ 0 w 4649622"/>
                <a:gd name="connsiteY8" fmla="*/ 76319 h 763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49622" h="763186">
                  <a:moveTo>
                    <a:pt x="0" y="76319"/>
                  </a:moveTo>
                  <a:cubicBezTo>
                    <a:pt x="0" y="34169"/>
                    <a:pt x="34169" y="0"/>
                    <a:pt x="76319" y="0"/>
                  </a:cubicBezTo>
                  <a:lnTo>
                    <a:pt x="4573303" y="0"/>
                  </a:lnTo>
                  <a:cubicBezTo>
                    <a:pt x="4615453" y="0"/>
                    <a:pt x="4649622" y="34169"/>
                    <a:pt x="4649622" y="76319"/>
                  </a:cubicBezTo>
                  <a:lnTo>
                    <a:pt x="4649622" y="686867"/>
                  </a:lnTo>
                  <a:cubicBezTo>
                    <a:pt x="4649622" y="729017"/>
                    <a:pt x="4615453" y="763186"/>
                    <a:pt x="4573303" y="763186"/>
                  </a:cubicBezTo>
                  <a:lnTo>
                    <a:pt x="76319" y="763186"/>
                  </a:lnTo>
                  <a:cubicBezTo>
                    <a:pt x="34169" y="763186"/>
                    <a:pt x="0" y="729017"/>
                    <a:pt x="0" y="686867"/>
                  </a:cubicBezTo>
                  <a:lnTo>
                    <a:pt x="0" y="76319"/>
                  </a:lnTo>
                  <a:close/>
                </a:path>
              </a:pathLst>
            </a:custGeom>
            <a:noFill/>
            <a:ln>
              <a:solidFill>
                <a:schemeClr val="tx2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3783" tIns="33783" rIns="33783" bIns="33783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800" kern="1200" dirty="0">
                  <a:solidFill>
                    <a:schemeClr val="tx1"/>
                  </a:solidFill>
                  <a:latin typeface="+mj-lt"/>
                  <a:cs typeface="Times New Roman" panose="02020603050405020304" pitchFamily="18" charset="0"/>
                </a:rPr>
                <a:t>Depends on valid/test splits</a:t>
              </a: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BEEB0C18-BA84-4E9A-9FDD-D062BB569E1D}"/>
                </a:ext>
              </a:extLst>
            </p:cNvPr>
            <p:cNvSpPr/>
            <p:nvPr/>
          </p:nvSpPr>
          <p:spPr>
            <a:xfrm rot="4163473">
              <a:off x="2956123" y="4417912"/>
              <a:ext cx="1367701" cy="21490"/>
            </a:xfrm>
            <a:custGeom>
              <a:avLst/>
              <a:gdLst>
                <a:gd name="connsiteX0" fmla="*/ 0 w 1367701"/>
                <a:gd name="connsiteY0" fmla="*/ 10745 h 21490"/>
                <a:gd name="connsiteX1" fmla="*/ 1367701 w 1367701"/>
                <a:gd name="connsiteY1" fmla="*/ 10745 h 21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7701" h="21490">
                  <a:moveTo>
                    <a:pt x="0" y="10745"/>
                  </a:moveTo>
                  <a:lnTo>
                    <a:pt x="1367701" y="10745"/>
                  </a:lnTo>
                </a:path>
              </a:pathLst>
            </a:cu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62357" tIns="-23450" rIns="662358" bIns="-23446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800" kern="120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2C884046-772F-4335-ADC0-96B799375A84}"/>
                </a:ext>
              </a:extLst>
            </p:cNvPr>
            <p:cNvSpPr/>
            <p:nvPr/>
          </p:nvSpPr>
          <p:spPr>
            <a:xfrm>
              <a:off x="3880680" y="4687152"/>
              <a:ext cx="2289565" cy="763186"/>
            </a:xfrm>
            <a:custGeom>
              <a:avLst/>
              <a:gdLst>
                <a:gd name="connsiteX0" fmla="*/ 0 w 2289565"/>
                <a:gd name="connsiteY0" fmla="*/ 76319 h 763186"/>
                <a:gd name="connsiteX1" fmla="*/ 76319 w 2289565"/>
                <a:gd name="connsiteY1" fmla="*/ 0 h 763186"/>
                <a:gd name="connsiteX2" fmla="*/ 2213246 w 2289565"/>
                <a:gd name="connsiteY2" fmla="*/ 0 h 763186"/>
                <a:gd name="connsiteX3" fmla="*/ 2289565 w 2289565"/>
                <a:gd name="connsiteY3" fmla="*/ 76319 h 763186"/>
                <a:gd name="connsiteX4" fmla="*/ 2289565 w 2289565"/>
                <a:gd name="connsiteY4" fmla="*/ 686867 h 763186"/>
                <a:gd name="connsiteX5" fmla="*/ 2213246 w 2289565"/>
                <a:gd name="connsiteY5" fmla="*/ 763186 h 763186"/>
                <a:gd name="connsiteX6" fmla="*/ 76319 w 2289565"/>
                <a:gd name="connsiteY6" fmla="*/ 763186 h 763186"/>
                <a:gd name="connsiteX7" fmla="*/ 0 w 2289565"/>
                <a:gd name="connsiteY7" fmla="*/ 686867 h 763186"/>
                <a:gd name="connsiteX8" fmla="*/ 0 w 2289565"/>
                <a:gd name="connsiteY8" fmla="*/ 76319 h 763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89565" h="763186">
                  <a:moveTo>
                    <a:pt x="0" y="76319"/>
                  </a:moveTo>
                  <a:cubicBezTo>
                    <a:pt x="0" y="34169"/>
                    <a:pt x="34169" y="0"/>
                    <a:pt x="76319" y="0"/>
                  </a:cubicBezTo>
                  <a:lnTo>
                    <a:pt x="2213246" y="0"/>
                  </a:lnTo>
                  <a:cubicBezTo>
                    <a:pt x="2255396" y="0"/>
                    <a:pt x="2289565" y="34169"/>
                    <a:pt x="2289565" y="76319"/>
                  </a:cubicBezTo>
                  <a:lnTo>
                    <a:pt x="2289565" y="686867"/>
                  </a:lnTo>
                  <a:cubicBezTo>
                    <a:pt x="2289565" y="729017"/>
                    <a:pt x="2255396" y="763186"/>
                    <a:pt x="2213246" y="763186"/>
                  </a:cubicBezTo>
                  <a:lnTo>
                    <a:pt x="76319" y="763186"/>
                  </a:lnTo>
                  <a:cubicBezTo>
                    <a:pt x="34169" y="763186"/>
                    <a:pt x="0" y="729017"/>
                    <a:pt x="0" y="686867"/>
                  </a:cubicBezTo>
                  <a:lnTo>
                    <a:pt x="0" y="76319"/>
                  </a:lnTo>
                  <a:close/>
                </a:path>
              </a:pathLst>
            </a:custGeom>
            <a:noFill/>
            <a:ln>
              <a:solidFill>
                <a:schemeClr val="tx2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3783" tIns="33783" rIns="33783" bIns="33783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800" kern="1200">
                  <a:solidFill>
                    <a:schemeClr val="tx1"/>
                  </a:solidFill>
                  <a:latin typeface="+mj-lt"/>
                  <a:cs typeface="Times New Roman" panose="02020603050405020304" pitchFamily="18" charset="0"/>
                </a:rPr>
                <a:t>Modelling issues</a:t>
              </a: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22414A19-4FBD-40CC-913F-ECB8888D402F}"/>
                </a:ext>
              </a:extLst>
            </p:cNvPr>
            <p:cNvSpPr/>
            <p:nvPr/>
          </p:nvSpPr>
          <p:spPr>
            <a:xfrm rot="17965577">
              <a:off x="5921019" y="4631274"/>
              <a:ext cx="979864" cy="21490"/>
            </a:xfrm>
            <a:custGeom>
              <a:avLst/>
              <a:gdLst>
                <a:gd name="connsiteX0" fmla="*/ 0 w 979864"/>
                <a:gd name="connsiteY0" fmla="*/ 10745 h 21490"/>
                <a:gd name="connsiteX1" fmla="*/ 979864 w 979864"/>
                <a:gd name="connsiteY1" fmla="*/ 10745 h 21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79864" h="21490">
                  <a:moveTo>
                    <a:pt x="0" y="10745"/>
                  </a:moveTo>
                  <a:lnTo>
                    <a:pt x="979864" y="10745"/>
                  </a:lnTo>
                </a:path>
              </a:pathLst>
            </a:cu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78134" tIns="-13752" rIns="478136" bIns="-13752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800" kern="120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EAD1D804-9F57-4389-A9FF-C329626F1395}"/>
                </a:ext>
              </a:extLst>
            </p:cNvPr>
            <p:cNvSpPr/>
            <p:nvPr/>
          </p:nvSpPr>
          <p:spPr>
            <a:xfrm>
              <a:off x="6651656" y="3833701"/>
              <a:ext cx="4649622" cy="763186"/>
            </a:xfrm>
            <a:custGeom>
              <a:avLst/>
              <a:gdLst>
                <a:gd name="connsiteX0" fmla="*/ 0 w 4649622"/>
                <a:gd name="connsiteY0" fmla="*/ 76319 h 763186"/>
                <a:gd name="connsiteX1" fmla="*/ 76319 w 4649622"/>
                <a:gd name="connsiteY1" fmla="*/ 0 h 763186"/>
                <a:gd name="connsiteX2" fmla="*/ 4573303 w 4649622"/>
                <a:gd name="connsiteY2" fmla="*/ 0 h 763186"/>
                <a:gd name="connsiteX3" fmla="*/ 4649622 w 4649622"/>
                <a:gd name="connsiteY3" fmla="*/ 76319 h 763186"/>
                <a:gd name="connsiteX4" fmla="*/ 4649622 w 4649622"/>
                <a:gd name="connsiteY4" fmla="*/ 686867 h 763186"/>
                <a:gd name="connsiteX5" fmla="*/ 4573303 w 4649622"/>
                <a:gd name="connsiteY5" fmla="*/ 763186 h 763186"/>
                <a:gd name="connsiteX6" fmla="*/ 76319 w 4649622"/>
                <a:gd name="connsiteY6" fmla="*/ 763186 h 763186"/>
                <a:gd name="connsiteX7" fmla="*/ 0 w 4649622"/>
                <a:gd name="connsiteY7" fmla="*/ 686867 h 763186"/>
                <a:gd name="connsiteX8" fmla="*/ 0 w 4649622"/>
                <a:gd name="connsiteY8" fmla="*/ 76319 h 763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49622" h="763186">
                  <a:moveTo>
                    <a:pt x="0" y="76319"/>
                  </a:moveTo>
                  <a:cubicBezTo>
                    <a:pt x="0" y="34169"/>
                    <a:pt x="34169" y="0"/>
                    <a:pt x="76319" y="0"/>
                  </a:cubicBezTo>
                  <a:lnTo>
                    <a:pt x="4573303" y="0"/>
                  </a:lnTo>
                  <a:cubicBezTo>
                    <a:pt x="4615453" y="0"/>
                    <a:pt x="4649622" y="34169"/>
                    <a:pt x="4649622" y="76319"/>
                  </a:cubicBezTo>
                  <a:lnTo>
                    <a:pt x="4649622" y="686867"/>
                  </a:lnTo>
                  <a:cubicBezTo>
                    <a:pt x="4649622" y="729017"/>
                    <a:pt x="4615453" y="763186"/>
                    <a:pt x="4573303" y="763186"/>
                  </a:cubicBezTo>
                  <a:lnTo>
                    <a:pt x="76319" y="763186"/>
                  </a:lnTo>
                  <a:cubicBezTo>
                    <a:pt x="34169" y="763186"/>
                    <a:pt x="0" y="729017"/>
                    <a:pt x="0" y="686867"/>
                  </a:cubicBezTo>
                  <a:lnTo>
                    <a:pt x="0" y="76319"/>
                  </a:lnTo>
                  <a:close/>
                </a:path>
              </a:pathLst>
            </a:custGeom>
            <a:noFill/>
            <a:ln>
              <a:solidFill>
                <a:schemeClr val="tx2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3783" tIns="33783" rIns="33783" bIns="33783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800" kern="1200" dirty="0">
                  <a:solidFill>
                    <a:schemeClr val="tx1"/>
                  </a:solidFill>
                  <a:latin typeface="+mj-lt"/>
                  <a:cs typeface="Times New Roman" panose="02020603050405020304" pitchFamily="18" charset="0"/>
                </a:rPr>
                <a:t>Boosting model actually fits to guess companies and then buy Tesla every day</a:t>
              </a: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A46636F7-E22C-4CA6-BAEF-7D2F44BDC538}"/>
                </a:ext>
              </a:extLst>
            </p:cNvPr>
            <p:cNvSpPr/>
            <p:nvPr/>
          </p:nvSpPr>
          <p:spPr>
            <a:xfrm>
              <a:off x="6170246" y="5058000"/>
              <a:ext cx="481410" cy="21490"/>
            </a:xfrm>
            <a:custGeom>
              <a:avLst/>
              <a:gdLst>
                <a:gd name="connsiteX0" fmla="*/ 0 w 481410"/>
                <a:gd name="connsiteY0" fmla="*/ 10745 h 21490"/>
                <a:gd name="connsiteX1" fmla="*/ 481410 w 481410"/>
                <a:gd name="connsiteY1" fmla="*/ 10745 h 21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1410" h="21490">
                  <a:moveTo>
                    <a:pt x="0" y="10745"/>
                  </a:moveTo>
                  <a:lnTo>
                    <a:pt x="481410" y="10745"/>
                  </a:lnTo>
                </a:path>
              </a:pathLst>
            </a:cu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41370" tIns="-1290" rIns="241370" bIns="-1290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800" kern="120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AF878A73-A2D9-4423-8B48-33E0436A6CAC}"/>
                </a:ext>
              </a:extLst>
            </p:cNvPr>
            <p:cNvSpPr/>
            <p:nvPr/>
          </p:nvSpPr>
          <p:spPr>
            <a:xfrm>
              <a:off x="6651656" y="4687152"/>
              <a:ext cx="4649622" cy="763186"/>
            </a:xfrm>
            <a:custGeom>
              <a:avLst/>
              <a:gdLst>
                <a:gd name="connsiteX0" fmla="*/ 0 w 4649622"/>
                <a:gd name="connsiteY0" fmla="*/ 76319 h 763186"/>
                <a:gd name="connsiteX1" fmla="*/ 76319 w 4649622"/>
                <a:gd name="connsiteY1" fmla="*/ 0 h 763186"/>
                <a:gd name="connsiteX2" fmla="*/ 4573303 w 4649622"/>
                <a:gd name="connsiteY2" fmla="*/ 0 h 763186"/>
                <a:gd name="connsiteX3" fmla="*/ 4649622 w 4649622"/>
                <a:gd name="connsiteY3" fmla="*/ 76319 h 763186"/>
                <a:gd name="connsiteX4" fmla="*/ 4649622 w 4649622"/>
                <a:gd name="connsiteY4" fmla="*/ 686867 h 763186"/>
                <a:gd name="connsiteX5" fmla="*/ 4573303 w 4649622"/>
                <a:gd name="connsiteY5" fmla="*/ 763186 h 763186"/>
                <a:gd name="connsiteX6" fmla="*/ 76319 w 4649622"/>
                <a:gd name="connsiteY6" fmla="*/ 763186 h 763186"/>
                <a:gd name="connsiteX7" fmla="*/ 0 w 4649622"/>
                <a:gd name="connsiteY7" fmla="*/ 686867 h 763186"/>
                <a:gd name="connsiteX8" fmla="*/ 0 w 4649622"/>
                <a:gd name="connsiteY8" fmla="*/ 76319 h 763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49622" h="763186">
                  <a:moveTo>
                    <a:pt x="0" y="76319"/>
                  </a:moveTo>
                  <a:cubicBezTo>
                    <a:pt x="0" y="34169"/>
                    <a:pt x="34169" y="0"/>
                    <a:pt x="76319" y="0"/>
                  </a:cubicBezTo>
                  <a:lnTo>
                    <a:pt x="4573303" y="0"/>
                  </a:lnTo>
                  <a:cubicBezTo>
                    <a:pt x="4615453" y="0"/>
                    <a:pt x="4649622" y="34169"/>
                    <a:pt x="4649622" y="76319"/>
                  </a:cubicBezTo>
                  <a:lnTo>
                    <a:pt x="4649622" y="686867"/>
                  </a:lnTo>
                  <a:cubicBezTo>
                    <a:pt x="4649622" y="729017"/>
                    <a:pt x="4615453" y="763186"/>
                    <a:pt x="4573303" y="763186"/>
                  </a:cubicBezTo>
                  <a:lnTo>
                    <a:pt x="76319" y="763186"/>
                  </a:lnTo>
                  <a:cubicBezTo>
                    <a:pt x="34169" y="763186"/>
                    <a:pt x="0" y="729017"/>
                    <a:pt x="0" y="686867"/>
                  </a:cubicBezTo>
                  <a:lnTo>
                    <a:pt x="0" y="76319"/>
                  </a:lnTo>
                  <a:close/>
                </a:path>
              </a:pathLst>
            </a:custGeom>
            <a:noFill/>
            <a:ln>
              <a:solidFill>
                <a:schemeClr val="tx2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3783" tIns="33783" rIns="33783" bIns="33783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800" kern="1200" dirty="0">
                  <a:solidFill>
                    <a:schemeClr val="tx1"/>
                  </a:solidFill>
                  <a:latin typeface="+mj-lt"/>
                  <a:cs typeface="Times New Roman" panose="02020603050405020304" pitchFamily="18" charset="0"/>
                </a:rPr>
                <a:t>Regularization of boosting model is better than some LSTM dropout</a:t>
              </a: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88C68551-1CEB-4DF4-ABA2-07D5D2B6C74D}"/>
                </a:ext>
              </a:extLst>
            </p:cNvPr>
            <p:cNvSpPr/>
            <p:nvPr/>
          </p:nvSpPr>
          <p:spPr>
            <a:xfrm rot="3634423">
              <a:off x="5921019" y="5484726"/>
              <a:ext cx="979864" cy="21490"/>
            </a:xfrm>
            <a:custGeom>
              <a:avLst/>
              <a:gdLst>
                <a:gd name="connsiteX0" fmla="*/ 0 w 979864"/>
                <a:gd name="connsiteY0" fmla="*/ 10745 h 21490"/>
                <a:gd name="connsiteX1" fmla="*/ 979864 w 979864"/>
                <a:gd name="connsiteY1" fmla="*/ 10745 h 21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79864" h="21490">
                  <a:moveTo>
                    <a:pt x="0" y="10745"/>
                  </a:moveTo>
                  <a:lnTo>
                    <a:pt x="979864" y="10745"/>
                  </a:lnTo>
                </a:path>
              </a:pathLst>
            </a:cu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78134" tIns="-13752" rIns="478136" bIns="-13752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800" kern="120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BCB02786-BFCE-474E-A68E-C08657125C7E}"/>
                </a:ext>
              </a:extLst>
            </p:cNvPr>
            <p:cNvSpPr/>
            <p:nvPr/>
          </p:nvSpPr>
          <p:spPr>
            <a:xfrm>
              <a:off x="6651656" y="5540603"/>
              <a:ext cx="4649622" cy="763186"/>
            </a:xfrm>
            <a:custGeom>
              <a:avLst/>
              <a:gdLst>
                <a:gd name="connsiteX0" fmla="*/ 0 w 4649622"/>
                <a:gd name="connsiteY0" fmla="*/ 76319 h 763186"/>
                <a:gd name="connsiteX1" fmla="*/ 76319 w 4649622"/>
                <a:gd name="connsiteY1" fmla="*/ 0 h 763186"/>
                <a:gd name="connsiteX2" fmla="*/ 4573303 w 4649622"/>
                <a:gd name="connsiteY2" fmla="*/ 0 h 763186"/>
                <a:gd name="connsiteX3" fmla="*/ 4649622 w 4649622"/>
                <a:gd name="connsiteY3" fmla="*/ 76319 h 763186"/>
                <a:gd name="connsiteX4" fmla="*/ 4649622 w 4649622"/>
                <a:gd name="connsiteY4" fmla="*/ 686867 h 763186"/>
                <a:gd name="connsiteX5" fmla="*/ 4573303 w 4649622"/>
                <a:gd name="connsiteY5" fmla="*/ 763186 h 763186"/>
                <a:gd name="connsiteX6" fmla="*/ 76319 w 4649622"/>
                <a:gd name="connsiteY6" fmla="*/ 763186 h 763186"/>
                <a:gd name="connsiteX7" fmla="*/ 0 w 4649622"/>
                <a:gd name="connsiteY7" fmla="*/ 686867 h 763186"/>
                <a:gd name="connsiteX8" fmla="*/ 0 w 4649622"/>
                <a:gd name="connsiteY8" fmla="*/ 76319 h 763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49622" h="763186">
                  <a:moveTo>
                    <a:pt x="0" y="76319"/>
                  </a:moveTo>
                  <a:cubicBezTo>
                    <a:pt x="0" y="34169"/>
                    <a:pt x="34169" y="0"/>
                    <a:pt x="76319" y="0"/>
                  </a:cubicBezTo>
                  <a:lnTo>
                    <a:pt x="4573303" y="0"/>
                  </a:lnTo>
                  <a:cubicBezTo>
                    <a:pt x="4615453" y="0"/>
                    <a:pt x="4649622" y="34169"/>
                    <a:pt x="4649622" y="76319"/>
                  </a:cubicBezTo>
                  <a:lnTo>
                    <a:pt x="4649622" y="686867"/>
                  </a:lnTo>
                  <a:cubicBezTo>
                    <a:pt x="4649622" y="729017"/>
                    <a:pt x="4615453" y="763186"/>
                    <a:pt x="4573303" y="763186"/>
                  </a:cubicBezTo>
                  <a:lnTo>
                    <a:pt x="76319" y="763186"/>
                  </a:lnTo>
                  <a:cubicBezTo>
                    <a:pt x="34169" y="763186"/>
                    <a:pt x="0" y="729017"/>
                    <a:pt x="0" y="686867"/>
                  </a:cubicBezTo>
                  <a:lnTo>
                    <a:pt x="0" y="76319"/>
                  </a:lnTo>
                  <a:close/>
                </a:path>
              </a:pathLst>
            </a:custGeom>
            <a:noFill/>
            <a:ln>
              <a:solidFill>
                <a:schemeClr val="tx2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3783" tIns="33783" rIns="33783" bIns="33783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800" kern="1200">
                  <a:solidFill>
                    <a:schemeClr val="tx1"/>
                  </a:solidFill>
                  <a:latin typeface="+mj-lt"/>
                  <a:cs typeface="Times New Roman" panose="02020603050405020304" pitchFamily="18" charset="0"/>
                </a:rPr>
                <a:t>LSTM's hyperparameters are not optimized, includes custom loss param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052858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917B1CC-55DE-40E2-A3AE-E58BF7F61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B9B315A-53D2-44C0-B84F-13012B95B68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D986D94-F185-4042-A294-E8101A52E67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149D3B09-62BC-4F48-9641-BCF6B48A02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223" y="1268413"/>
            <a:ext cx="10141555" cy="5040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4529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D1777-034F-4209-8D0C-CFB85A08AD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000" y="405000"/>
            <a:ext cx="11160632" cy="720000"/>
          </a:xfrm>
        </p:spPr>
        <p:txBody>
          <a:bodyPr/>
          <a:lstStyle/>
          <a:p>
            <a:r>
              <a:rPr lang="en-US" dirty="0"/>
              <a:t>Aggregate metrics of profit show a dominance of models with </a:t>
            </a:r>
            <a:r>
              <a:rPr lang="en-US" b="1" i="1" dirty="0"/>
              <a:t>news features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98FBA58-A53F-435E-A5EC-1395353B229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A5E10D-79A5-49BA-9648-53481340C65F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6F5ABB5-1AF5-4314-8865-2C11C92BFDF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D8BD2F4-C7C6-4F08-8399-7017B183BD4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3BD55DB8-BF09-45F2-817C-25FF20CDDFE9}"/>
              </a:ext>
            </a:extLst>
          </p:cNvPr>
          <p:cNvSpPr txBox="1">
            <a:spLocks/>
          </p:cNvSpPr>
          <p:nvPr/>
        </p:nvSpPr>
        <p:spPr bwMode="black">
          <a:xfrm>
            <a:off x="6092651" y="1485024"/>
            <a:ext cx="5471392" cy="475228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8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32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76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20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6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0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27" name="Picture 26" descr="Chart, bar chart&#10;&#10;Description automatically generated">
            <a:extLst>
              <a:ext uri="{FF2B5EF4-FFF2-40B4-BE49-F238E27FC236}">
                <a16:creationId xmlns:a16="http://schemas.microsoft.com/office/drawing/2014/main" id="{3DBD2859-5EBE-4C15-99E5-CFA0A72BE6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181" y="1501820"/>
            <a:ext cx="5236796" cy="4850426"/>
          </a:xfrm>
          <a:prstGeom prst="rect">
            <a:avLst/>
          </a:prstGeom>
        </p:spPr>
      </p:pic>
      <p:pic>
        <p:nvPicPr>
          <p:cNvPr id="29" name="Picture 28" descr="Chart, bar chart&#10;&#10;Description automatically generated">
            <a:extLst>
              <a:ext uri="{FF2B5EF4-FFF2-40B4-BE49-F238E27FC236}">
                <a16:creationId xmlns:a16="http://schemas.microsoft.com/office/drawing/2014/main" id="{96318784-1059-4CF9-B1A0-5F3E4730C3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99"/>
          <a:stretch/>
        </p:blipFill>
        <p:spPr>
          <a:xfrm>
            <a:off x="6456559" y="1501820"/>
            <a:ext cx="5107484" cy="4974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7189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38EB9-CA3E-4F9F-B0E9-499DE4C32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73341B2-816E-4B3F-ACD9-62781BF885B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A5E10D-79A5-49BA-9648-53481340C65F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811BCD-28A7-429A-B061-D045E81D4E3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583B1C8-28A9-45A6-B821-91EC92A3B15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7" descr="Chart, scatter chart&#10;&#10;Description automatically generated">
            <a:extLst>
              <a:ext uri="{FF2B5EF4-FFF2-40B4-BE49-F238E27FC236}">
                <a16:creationId xmlns:a16="http://schemas.microsoft.com/office/drawing/2014/main" id="{50FED85A-1D0D-429A-8067-F68CF46664C6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913" y="1484313"/>
            <a:ext cx="7160175" cy="4752975"/>
          </a:xfrm>
        </p:spPr>
      </p:pic>
    </p:spTree>
    <p:extLst>
      <p:ext uri="{BB962C8B-B14F-4D97-AF65-F5344CB8AC3E}">
        <p14:creationId xmlns:p14="http://schemas.microsoft.com/office/powerpoint/2010/main" val="42230884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38EB9-CA3E-4F9F-B0E9-499DE4C32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73341B2-816E-4B3F-ACD9-62781BF885B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A5E10D-79A5-49BA-9648-53481340C65F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811BCD-28A7-429A-B061-D045E81D4E3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583B1C8-28A9-45A6-B821-91EC92A3B15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7" descr="Chart, scatter chart&#10;&#10;Description automatically generated">
            <a:extLst>
              <a:ext uri="{FF2B5EF4-FFF2-40B4-BE49-F238E27FC236}">
                <a16:creationId xmlns:a16="http://schemas.microsoft.com/office/drawing/2014/main" id="{7D31A27D-3EDE-4D86-8F53-FC8095B418E4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3591" y="1484313"/>
            <a:ext cx="7144819" cy="4752975"/>
          </a:xfrm>
        </p:spPr>
      </p:pic>
    </p:spTree>
    <p:extLst>
      <p:ext uri="{BB962C8B-B14F-4D97-AF65-F5344CB8AC3E}">
        <p14:creationId xmlns:p14="http://schemas.microsoft.com/office/powerpoint/2010/main" val="39187580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38EB9-CA3E-4F9F-B0E9-499DE4C32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73341B2-816E-4B3F-ACD9-62781BF885B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A5E10D-79A5-49BA-9648-53481340C65F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811BCD-28A7-429A-B061-D045E81D4E3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583B1C8-28A9-45A6-B821-91EC92A3B15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7" descr="Chart, scatter chart&#10;&#10;Description automatically generated">
            <a:extLst>
              <a:ext uri="{FF2B5EF4-FFF2-40B4-BE49-F238E27FC236}">
                <a16:creationId xmlns:a16="http://schemas.microsoft.com/office/drawing/2014/main" id="{34578889-EC62-44DC-85E6-C33900730993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8546" y="1484313"/>
            <a:ext cx="7094908" cy="4752975"/>
          </a:xfrm>
        </p:spPr>
      </p:pic>
    </p:spTree>
    <p:extLst>
      <p:ext uri="{BB962C8B-B14F-4D97-AF65-F5344CB8AC3E}">
        <p14:creationId xmlns:p14="http://schemas.microsoft.com/office/powerpoint/2010/main" val="106860480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38EB9-CA3E-4F9F-B0E9-499DE4C32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73341B2-816E-4B3F-ACD9-62781BF885B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A5E10D-79A5-49BA-9648-53481340C65F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811BCD-28A7-429A-B061-D045E81D4E3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583B1C8-28A9-45A6-B821-91EC92A3B15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11" descr="Chart, scatter chart&#10;&#10;Description automatically generated">
            <a:extLst>
              <a:ext uri="{FF2B5EF4-FFF2-40B4-BE49-F238E27FC236}">
                <a16:creationId xmlns:a16="http://schemas.microsoft.com/office/drawing/2014/main" id="{A6584A55-CAD0-4EB4-8108-06CBDD3FA1F5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913" y="1484313"/>
            <a:ext cx="7160175" cy="4752975"/>
          </a:xfrm>
        </p:spPr>
      </p:pic>
    </p:spTree>
    <p:extLst>
      <p:ext uri="{BB962C8B-B14F-4D97-AF65-F5344CB8AC3E}">
        <p14:creationId xmlns:p14="http://schemas.microsoft.com/office/powerpoint/2010/main" val="17395115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7CD0B60-1EE5-474A-825E-1B7FEA322784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624000" y="1989000"/>
            <a:ext cx="7344208" cy="2448000"/>
          </a:xfrm>
        </p:spPr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DD10A9EF-FCA3-4678-93C7-57FAEC3C2EBA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black"/>
        <p:txBody>
          <a:bodyPr/>
          <a:lstStyle/>
          <a:p>
            <a:pPr marL="0" marR="0" lvl="4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70000"/>
              <a:buFont typeface="+mn-lt" panose="05020102010507070707" pitchFamily="18" charset="2"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83610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917B1CC-55DE-40E2-A3AE-E58BF7F61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analysis allows you to add new information to the predictive model to significantly improve model accuracy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B9B315A-53D2-44C0-B84F-13012B95B68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D986D94-F185-4042-A294-E8101A52E67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306E7B1-1957-4628-BAE2-9D15E944C23F}"/>
              </a:ext>
            </a:extLst>
          </p:cNvPr>
          <p:cNvSpPr/>
          <p:nvPr/>
        </p:nvSpPr>
        <p:spPr>
          <a:xfrm>
            <a:off x="1611441" y="1624235"/>
            <a:ext cx="2252311" cy="5415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2"/>
                </a:solidFill>
              </a:rPr>
              <a:t>Prices</a:t>
            </a:r>
          </a:p>
        </p:txBody>
      </p:sp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48E44FC9-B898-440C-80A0-73C7A5CDCA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243" y="1535004"/>
            <a:ext cx="720000" cy="720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1B34CF1-CDBC-435C-89A4-56101DB8E2AB}"/>
              </a:ext>
            </a:extLst>
          </p:cNvPr>
          <p:cNvSpPr/>
          <p:nvPr/>
        </p:nvSpPr>
        <p:spPr>
          <a:xfrm>
            <a:off x="1611441" y="2678843"/>
            <a:ext cx="2252311" cy="5415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2"/>
                </a:solidFill>
              </a:rPr>
              <a:t>Technical indicators</a:t>
            </a:r>
          </a:p>
        </p:txBody>
      </p:sp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C6BB5CCD-0814-4BF7-AAF3-D9024CCD40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243" y="2589612"/>
            <a:ext cx="720000" cy="720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21D4CDBB-BD0D-4861-B5E6-5A5E13CB145A}"/>
              </a:ext>
            </a:extLst>
          </p:cNvPr>
          <p:cNvSpPr/>
          <p:nvPr/>
        </p:nvSpPr>
        <p:spPr>
          <a:xfrm>
            <a:off x="1611441" y="3733452"/>
            <a:ext cx="2252311" cy="5415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2"/>
                </a:solidFill>
              </a:rPr>
              <a:t>Text analysis</a:t>
            </a:r>
          </a:p>
        </p:txBody>
      </p:sp>
      <p:pic>
        <p:nvPicPr>
          <p:cNvPr id="14" name="Picture 13" descr="Shape&#10;&#10;Description automatically generated with low confidence">
            <a:extLst>
              <a:ext uri="{FF2B5EF4-FFF2-40B4-BE49-F238E27FC236}">
                <a16:creationId xmlns:a16="http://schemas.microsoft.com/office/drawing/2014/main" id="{B183E123-3FC1-4700-B0ED-4B24B4FDE7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243" y="3644221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61891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 descr="Chart, bar chart&#10;&#10;Description automatically generated">
            <a:extLst>
              <a:ext uri="{FF2B5EF4-FFF2-40B4-BE49-F238E27FC236}">
                <a16:creationId xmlns:a16="http://schemas.microsoft.com/office/drawing/2014/main" id="{76EF0A3A-C381-4E92-9D01-F56E28BF0A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18"/>
          <a:stretch/>
        </p:blipFill>
        <p:spPr>
          <a:xfrm>
            <a:off x="6704786" y="1484313"/>
            <a:ext cx="4863822" cy="4752975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6917B1CC-55DE-40E2-A3AE-E58BF7F61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research shows the dominance of models with proposed news features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B9B315A-53D2-44C0-B84F-13012B95B68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D986D94-F185-4042-A294-E8101A52E67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0A1AF1A-F35B-4699-A871-A4CA46D561B5}"/>
              </a:ext>
            </a:extLst>
          </p:cNvPr>
          <p:cNvSpPr/>
          <p:nvPr/>
        </p:nvSpPr>
        <p:spPr>
          <a:xfrm>
            <a:off x="2280040" y="2821751"/>
            <a:ext cx="3959349" cy="50405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chemeClr val="tx1"/>
              </a:solidFill>
              <a:latin typeface="Trebuchet MS" panose="020B0603020202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F604B2A-E735-45C1-9E74-9CD1E0E3AE13}"/>
              </a:ext>
            </a:extLst>
          </p:cNvPr>
          <p:cNvGrpSpPr/>
          <p:nvPr/>
        </p:nvGrpSpPr>
        <p:grpSpPr>
          <a:xfrm>
            <a:off x="690130" y="2427366"/>
            <a:ext cx="4789533" cy="720000"/>
            <a:chOff x="690130" y="2427366"/>
            <a:chExt cx="4789533" cy="720000"/>
          </a:xfrm>
        </p:grpSpPr>
        <p:pic>
          <p:nvPicPr>
            <p:cNvPr id="2" name="Picture 2">
              <a:extLst>
                <a:ext uri="{FF2B5EF4-FFF2-40B4-BE49-F238E27FC236}">
                  <a16:creationId xmlns:a16="http://schemas.microsoft.com/office/drawing/2014/main" id="{0B818C36-3671-4228-B227-3F3A01EBACD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0130" y="2427366"/>
              <a:ext cx="720000" cy="72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710C362-A04F-4CFC-9FEC-5F8C68DD5A13}"/>
                </a:ext>
              </a:extLst>
            </p:cNvPr>
            <p:cNvSpPr/>
            <p:nvPr/>
          </p:nvSpPr>
          <p:spPr>
            <a:xfrm>
              <a:off x="1520314" y="2535338"/>
              <a:ext cx="3959349" cy="504056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solidFill>
                    <a:schemeClr val="tx1"/>
                  </a:solidFill>
                  <a:latin typeface="Trebuchet MS" panose="020B0603020202020204" pitchFamily="34" charset="0"/>
                </a:rPr>
                <a:t>Manually labelled 760 texts,</a:t>
              </a:r>
            </a:p>
            <a:p>
              <a:r>
                <a:rPr lang="en-US" dirty="0">
                  <a:solidFill>
                    <a:schemeClr val="tx1"/>
                  </a:solidFill>
                  <a:latin typeface="Trebuchet MS" panose="020B0603020202020204" pitchFamily="34" charset="0"/>
                </a:rPr>
                <a:t>applied BERT model to classify texts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8379291-2036-4F22-8E8B-A170722FCCF5}"/>
              </a:ext>
            </a:extLst>
          </p:cNvPr>
          <p:cNvGrpSpPr/>
          <p:nvPr/>
        </p:nvGrpSpPr>
        <p:grpSpPr>
          <a:xfrm>
            <a:off x="670083" y="1556792"/>
            <a:ext cx="4809580" cy="762000"/>
            <a:chOff x="841224" y="1556792"/>
            <a:chExt cx="4809580" cy="7620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B5C1BF1-33A3-4B35-90EE-482AC596F699}"/>
                </a:ext>
              </a:extLst>
            </p:cNvPr>
            <p:cNvSpPr/>
            <p:nvPr/>
          </p:nvSpPr>
          <p:spPr>
            <a:xfrm>
              <a:off x="1691455" y="1675672"/>
              <a:ext cx="3959349" cy="504056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solidFill>
                    <a:schemeClr val="tx1"/>
                  </a:solidFill>
                  <a:latin typeface="Trebuchet MS" panose="020B0603020202020204" pitchFamily="34" charset="0"/>
                </a:rPr>
                <a:t>Collected data: news and prices</a:t>
              </a:r>
            </a:p>
          </p:txBody>
        </p:sp>
        <p:pic>
          <p:nvPicPr>
            <p:cNvPr id="1028" name="Picture 4" descr="talendo - Thomson Reuters">
              <a:extLst>
                <a:ext uri="{FF2B5EF4-FFF2-40B4-BE49-F238E27FC236}">
                  <a16:creationId xmlns:a16="http://schemas.microsoft.com/office/drawing/2014/main" id="{FE72EFAA-3050-4D40-9EEA-E6F4090876D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835" t="12554" r="10766" b="10739"/>
            <a:stretch/>
          </p:blipFill>
          <p:spPr bwMode="auto">
            <a:xfrm>
              <a:off x="841224" y="1556792"/>
              <a:ext cx="760095" cy="76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DFD5E901-EAAE-44A1-864F-DC88B0D21811}"/>
              </a:ext>
            </a:extLst>
          </p:cNvPr>
          <p:cNvGrpSpPr/>
          <p:nvPr/>
        </p:nvGrpSpPr>
        <p:grpSpPr>
          <a:xfrm>
            <a:off x="690238" y="4321366"/>
            <a:ext cx="5480998" cy="576064"/>
            <a:chOff x="861379" y="4321366"/>
            <a:chExt cx="5480998" cy="576064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10CDFCA-D1A1-4D9C-8CAA-38030894D434}"/>
                </a:ext>
              </a:extLst>
            </p:cNvPr>
            <p:cNvSpPr/>
            <p:nvPr/>
          </p:nvSpPr>
          <p:spPr>
            <a:xfrm>
              <a:off x="1691455" y="4340818"/>
              <a:ext cx="4650922" cy="504056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solidFill>
                    <a:schemeClr val="tx1"/>
                  </a:solidFill>
                  <a:latin typeface="Trebuchet MS" panose="020B0603020202020204" pitchFamily="34" charset="0"/>
                </a:rPr>
                <a:t>Built Regression, Boosting and LSTM models</a:t>
              </a:r>
            </a:p>
          </p:txBody>
        </p:sp>
        <p:pic>
          <p:nvPicPr>
            <p:cNvPr id="4" name="Picture 3" descr="Shape&#10;&#10;Description automatically generated with medium confidence">
              <a:extLst>
                <a:ext uri="{FF2B5EF4-FFF2-40B4-BE49-F238E27FC236}">
                  <a16:creationId xmlns:a16="http://schemas.microsoft.com/office/drawing/2014/main" id="{794FB6BC-085E-47F2-A038-8CCD40AA6E9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61379" y="4321366"/>
              <a:ext cx="719784" cy="576064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86535764-E02D-44F3-AB6B-865A634FD9DF}"/>
              </a:ext>
            </a:extLst>
          </p:cNvPr>
          <p:cNvGrpSpPr/>
          <p:nvPr/>
        </p:nvGrpSpPr>
        <p:grpSpPr>
          <a:xfrm>
            <a:off x="690130" y="5157192"/>
            <a:ext cx="5767292" cy="720000"/>
            <a:chOff x="861271" y="5157192"/>
            <a:chExt cx="5767292" cy="72000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C5BC224-E244-4ECE-9A32-F397F367D0FA}"/>
                </a:ext>
              </a:extLst>
            </p:cNvPr>
            <p:cNvSpPr/>
            <p:nvPr/>
          </p:nvSpPr>
          <p:spPr>
            <a:xfrm>
              <a:off x="1691455" y="5229200"/>
              <a:ext cx="4937108" cy="504056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solidFill>
                    <a:schemeClr val="tx1"/>
                  </a:solidFill>
                  <a:latin typeface="Trebuchet MS" panose="020B0603020202020204" pitchFamily="34" charset="0"/>
                </a:rPr>
                <a:t>Compared models’ metrics and profitability depending on the</a:t>
              </a:r>
              <a:r>
                <a:rPr lang="ru-RU" dirty="0">
                  <a:solidFill>
                    <a:schemeClr val="tx1"/>
                  </a:solidFill>
                  <a:latin typeface="Trebuchet MS" panose="020B0603020202020204" pitchFamily="34" charset="0"/>
                </a:rPr>
                <a:t> </a:t>
              </a:r>
              <a:r>
                <a:rPr lang="en-US" dirty="0">
                  <a:solidFill>
                    <a:schemeClr val="tx1"/>
                  </a:solidFill>
                  <a:latin typeface="Trebuchet MS" panose="020B0603020202020204" pitchFamily="34" charset="0"/>
                </a:rPr>
                <a:t>including our news features</a:t>
              </a:r>
            </a:p>
          </p:txBody>
        </p:sp>
        <p:pic>
          <p:nvPicPr>
            <p:cNvPr id="23" name="Picture 22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8C3FAA62-757B-4AAC-BC2F-BF611DE7765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61271" y="5157192"/>
              <a:ext cx="720000" cy="720000"/>
            </a:xfrm>
            <a:prstGeom prst="rect">
              <a:avLst/>
            </a:prstGeom>
          </p:spPr>
        </p:pic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58236818-93AC-4ACE-8464-CE59E3B3E728}"/>
              </a:ext>
            </a:extLst>
          </p:cNvPr>
          <p:cNvGrpSpPr/>
          <p:nvPr/>
        </p:nvGrpSpPr>
        <p:grpSpPr>
          <a:xfrm>
            <a:off x="690237" y="3452436"/>
            <a:ext cx="4789426" cy="542903"/>
            <a:chOff x="861378" y="3452436"/>
            <a:chExt cx="4789426" cy="54290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9E05FFB-4CB6-4849-B7BC-FDFFF5A351E9}"/>
                </a:ext>
              </a:extLst>
            </p:cNvPr>
            <p:cNvSpPr/>
            <p:nvPr/>
          </p:nvSpPr>
          <p:spPr>
            <a:xfrm>
              <a:off x="1691455" y="3452436"/>
              <a:ext cx="3959349" cy="504056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solidFill>
                    <a:schemeClr val="tx1"/>
                  </a:solidFill>
                  <a:latin typeface="Trebuchet MS" panose="020B0603020202020204" pitchFamily="34" charset="0"/>
                </a:rPr>
                <a:t>Created features based on news, prices and technical indicators</a:t>
              </a:r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214B0B82-1669-49D1-92E0-9BEEDFD095B3}"/>
                </a:ext>
              </a:extLst>
            </p:cNvPr>
            <p:cNvGrpSpPr/>
            <p:nvPr/>
          </p:nvGrpSpPr>
          <p:grpSpPr>
            <a:xfrm>
              <a:off x="861378" y="3454148"/>
              <a:ext cx="719786" cy="541191"/>
              <a:chOff x="809583" y="3454148"/>
              <a:chExt cx="719786" cy="541191"/>
            </a:xfrm>
          </p:grpSpPr>
          <p:pic>
            <p:nvPicPr>
              <p:cNvPr id="1030" name="Picture 6">
                <a:extLst>
                  <a:ext uri="{FF2B5EF4-FFF2-40B4-BE49-F238E27FC236}">
                    <a16:creationId xmlns:a16="http://schemas.microsoft.com/office/drawing/2014/main" id="{55FC9F39-9326-47CD-A7EB-64FE1ECDB47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10"/>
              <a:stretch/>
            </p:blipFill>
            <p:spPr bwMode="auto">
              <a:xfrm>
                <a:off x="809583" y="3454148"/>
                <a:ext cx="512455" cy="5411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8" name="Picture 6">
                <a:extLst>
                  <a:ext uri="{FF2B5EF4-FFF2-40B4-BE49-F238E27FC236}">
                    <a16:creationId xmlns:a16="http://schemas.microsoft.com/office/drawing/2014/main" id="{BDC6D67F-40E7-4F43-90B5-90852070F46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0089"/>
              <a:stretch/>
            </p:blipFill>
            <p:spPr bwMode="auto">
              <a:xfrm>
                <a:off x="1215168" y="3454148"/>
                <a:ext cx="215995" cy="5411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" name="Picture 6">
                <a:extLst>
                  <a:ext uri="{FF2B5EF4-FFF2-40B4-BE49-F238E27FC236}">
                    <a16:creationId xmlns:a16="http://schemas.microsoft.com/office/drawing/2014/main" id="{8C435A32-0BD4-4252-A223-A9C9A702D46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0089"/>
              <a:stretch/>
            </p:blipFill>
            <p:spPr bwMode="auto">
              <a:xfrm>
                <a:off x="1313374" y="3454148"/>
                <a:ext cx="215995" cy="5411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289531808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917B1CC-55DE-40E2-A3AE-E58BF7F61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Ways to improve prediction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B9B315A-53D2-44C0-B84F-13012B95B68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D986D94-F185-4042-A294-E8101A52E67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DFBEDFA-98B0-4C80-9213-E9D368AEC46D}"/>
              </a:ext>
            </a:extLst>
          </p:cNvPr>
          <p:cNvSpPr/>
          <p:nvPr/>
        </p:nvSpPr>
        <p:spPr>
          <a:xfrm>
            <a:off x="603875" y="1808820"/>
            <a:ext cx="2755822" cy="50405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Trebuchet MS" panose="020B0603020202020204" pitchFamily="34" charset="0"/>
              </a:rPr>
              <a:t>Collect more companies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27C3177-A61E-4262-AAA5-F2F3EE13F9AA}"/>
              </a:ext>
            </a:extLst>
          </p:cNvPr>
          <p:cNvSpPr/>
          <p:nvPr/>
        </p:nvSpPr>
        <p:spPr>
          <a:xfrm>
            <a:off x="603875" y="2186862"/>
            <a:ext cx="2755822" cy="50405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Trebuchet MS" panose="020B0603020202020204" pitchFamily="34" charset="0"/>
              </a:rPr>
              <a:t>Label more texts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C756E4-18A3-491F-8719-7CE76C174C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45" t="1" r="1924" b="24030"/>
          <a:stretch/>
        </p:blipFill>
        <p:spPr>
          <a:xfrm>
            <a:off x="7935277" y="1343711"/>
            <a:ext cx="3632836" cy="474664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E14C315-0587-4FD1-8BF6-DE2EA5BD878B}"/>
              </a:ext>
            </a:extLst>
          </p:cNvPr>
          <p:cNvSpPr/>
          <p:nvPr/>
        </p:nvSpPr>
        <p:spPr>
          <a:xfrm>
            <a:off x="603875" y="2564904"/>
            <a:ext cx="2755822" cy="50405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Trebuchet MS" panose="020B0603020202020204" pitchFamily="34" charset="0"/>
              </a:rPr>
              <a:t>Variate valid/test splits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7CA2F84-9B48-4D9E-BB89-26192CFE8555}"/>
              </a:ext>
            </a:extLst>
          </p:cNvPr>
          <p:cNvSpPr/>
          <p:nvPr/>
        </p:nvSpPr>
        <p:spPr>
          <a:xfrm>
            <a:off x="603875" y="4005064"/>
            <a:ext cx="4123973" cy="50405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Trebuchet MS" panose="020B0603020202020204" pitchFamily="34" charset="0"/>
              </a:rPr>
              <a:t>Optimize models’ hyperparameters and data processing params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CA0AA90-B277-40B9-91C8-A256F54E1175}"/>
              </a:ext>
            </a:extLst>
          </p:cNvPr>
          <p:cNvSpPr/>
          <p:nvPr/>
        </p:nvSpPr>
        <p:spPr>
          <a:xfrm>
            <a:off x="603875" y="5011083"/>
            <a:ext cx="4123973" cy="50405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Trebuchet MS" panose="020B0603020202020204" pitchFamily="34" charset="0"/>
              </a:rPr>
              <a:t>Get online metrics and make profit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16F8048-79F7-4E23-BD1D-CB996FD9202E}"/>
              </a:ext>
            </a:extLst>
          </p:cNvPr>
          <p:cNvSpPr/>
          <p:nvPr/>
        </p:nvSpPr>
        <p:spPr>
          <a:xfrm>
            <a:off x="603875" y="1381178"/>
            <a:ext cx="2755822" cy="50405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2"/>
                </a:solidFill>
                <a:latin typeface="Trebuchet MS" panose="020B0603020202020204" pitchFamily="34" charset="0"/>
              </a:rPr>
              <a:t>Data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FF35E08-F65C-4948-B92C-0AC5FB9A7F8B}"/>
              </a:ext>
            </a:extLst>
          </p:cNvPr>
          <p:cNvSpPr/>
          <p:nvPr/>
        </p:nvSpPr>
        <p:spPr>
          <a:xfrm>
            <a:off x="3791744" y="1808820"/>
            <a:ext cx="3825082" cy="50405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Trebuchet MS" panose="020B0603020202020204" pitchFamily="34" charset="0"/>
              </a:rPr>
              <a:t>Create more technical indicators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1AEEEB1-DF99-45B2-A990-8343F8F1D6FB}"/>
              </a:ext>
            </a:extLst>
          </p:cNvPr>
          <p:cNvSpPr/>
          <p:nvPr/>
        </p:nvSpPr>
        <p:spPr>
          <a:xfrm>
            <a:off x="3791744" y="2186862"/>
            <a:ext cx="3825082" cy="50405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Trebuchet MS" panose="020B0603020202020204" pitchFamily="34" charset="0"/>
              </a:rPr>
              <a:t>Add sentiment analysis features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8759152-C13A-490D-82E2-D1F7AC4EE88A}"/>
              </a:ext>
            </a:extLst>
          </p:cNvPr>
          <p:cNvSpPr/>
          <p:nvPr/>
        </p:nvSpPr>
        <p:spPr>
          <a:xfrm>
            <a:off x="3791744" y="1381178"/>
            <a:ext cx="2755822" cy="50405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2"/>
                </a:solidFill>
                <a:latin typeface="Trebuchet MS" panose="020B0603020202020204" pitchFamily="34" charset="0"/>
              </a:rPr>
              <a:t>Features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EA95DDC-4E0F-47CE-A9CD-3C55D75E0FED}"/>
              </a:ext>
            </a:extLst>
          </p:cNvPr>
          <p:cNvSpPr/>
          <p:nvPr/>
        </p:nvSpPr>
        <p:spPr>
          <a:xfrm>
            <a:off x="603875" y="3429000"/>
            <a:ext cx="2755822" cy="50405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2"/>
                </a:solidFill>
                <a:latin typeface="Trebuchet MS" panose="020B0603020202020204" pitchFamily="34" charset="0"/>
              </a:rPr>
              <a:t>Models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3B8D921-40B1-4250-A382-21907122FAD1}"/>
              </a:ext>
            </a:extLst>
          </p:cNvPr>
          <p:cNvSpPr/>
          <p:nvPr/>
        </p:nvSpPr>
        <p:spPr>
          <a:xfrm>
            <a:off x="603875" y="4545124"/>
            <a:ext cx="4123973" cy="50405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Trebuchet MS" panose="020B0603020202020204" pitchFamily="34" charset="0"/>
              </a:rPr>
              <a:t>Develop custom loss function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E5C77A1-B1DB-4507-A515-AB0952109090}"/>
              </a:ext>
            </a:extLst>
          </p:cNvPr>
          <p:cNvSpPr/>
          <p:nvPr/>
        </p:nvSpPr>
        <p:spPr>
          <a:xfrm>
            <a:off x="603875" y="5477043"/>
            <a:ext cx="4123973" cy="50405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Trebuchet MS" panose="020B0603020202020204" pitchFamily="34" charset="0"/>
              </a:rPr>
              <a:t>Observe market and individual effect</a:t>
            </a:r>
          </a:p>
        </p:txBody>
      </p:sp>
    </p:spTree>
    <p:extLst>
      <p:ext uri="{BB962C8B-B14F-4D97-AF65-F5344CB8AC3E}">
        <p14:creationId xmlns:p14="http://schemas.microsoft.com/office/powerpoint/2010/main" val="30029655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917B1CC-55DE-40E2-A3AE-E58BF7F61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focus on automatic classification of news event types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B9B315A-53D2-44C0-B84F-13012B95B68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D986D94-F185-4042-A294-E8101A52E67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2DD138-1659-4C8E-8598-456DAB812672}"/>
              </a:ext>
            </a:extLst>
          </p:cNvPr>
          <p:cNvSpPr/>
          <p:nvPr/>
        </p:nvSpPr>
        <p:spPr>
          <a:xfrm>
            <a:off x="1611441" y="1624235"/>
            <a:ext cx="2252311" cy="5415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2"/>
                </a:solidFill>
              </a:rPr>
              <a:t>Prices</a:t>
            </a:r>
          </a:p>
        </p:txBody>
      </p:sp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7105D0F5-5319-464A-8795-48E4021787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243" y="1535004"/>
            <a:ext cx="720000" cy="720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1A76ACC-BD5D-47F4-AD22-452813299E9A}"/>
              </a:ext>
            </a:extLst>
          </p:cNvPr>
          <p:cNvSpPr/>
          <p:nvPr/>
        </p:nvSpPr>
        <p:spPr>
          <a:xfrm>
            <a:off x="1611441" y="2678843"/>
            <a:ext cx="2252311" cy="5415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2"/>
                </a:solidFill>
              </a:rPr>
              <a:t>Technical indicators</a:t>
            </a:r>
          </a:p>
        </p:txBody>
      </p:sp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FB58B82A-176B-441B-B3E1-4B39063E4C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243" y="2589612"/>
            <a:ext cx="720000" cy="720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DF265C2-48B0-46A8-81FC-1727B558F3E0}"/>
              </a:ext>
            </a:extLst>
          </p:cNvPr>
          <p:cNvSpPr/>
          <p:nvPr/>
        </p:nvSpPr>
        <p:spPr>
          <a:xfrm>
            <a:off x="1611441" y="3733452"/>
            <a:ext cx="2252311" cy="5415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i="1" dirty="0">
                <a:solidFill>
                  <a:schemeClr val="tx2"/>
                </a:solidFill>
              </a:rPr>
              <a:t>Text analysis</a:t>
            </a:r>
          </a:p>
        </p:txBody>
      </p:sp>
      <p:pic>
        <p:nvPicPr>
          <p:cNvPr id="14" name="Picture 13" descr="Shape&#10;&#10;Description automatically generated with low confidence">
            <a:extLst>
              <a:ext uri="{FF2B5EF4-FFF2-40B4-BE49-F238E27FC236}">
                <a16:creationId xmlns:a16="http://schemas.microsoft.com/office/drawing/2014/main" id="{B639C2C2-F1C9-450B-9591-701A3CEE9E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243" y="3644221"/>
            <a:ext cx="720000" cy="720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20AC6D5-4A54-4D98-8973-C8EABE9036F1}"/>
              </a:ext>
            </a:extLst>
          </p:cNvPr>
          <p:cNvSpPr/>
          <p:nvPr/>
        </p:nvSpPr>
        <p:spPr>
          <a:xfrm>
            <a:off x="5928360" y="2289521"/>
            <a:ext cx="5724000" cy="373752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Only two types of news: relevant and irrelevant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26D8799-BF82-408B-8404-B8017463F063}"/>
              </a:ext>
            </a:extLst>
          </p:cNvPr>
          <p:cNvSpPr/>
          <p:nvPr/>
        </p:nvSpPr>
        <p:spPr>
          <a:xfrm>
            <a:off x="5928360" y="3210927"/>
            <a:ext cx="5724000" cy="373752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Each event-type have a different impact on prices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444103D-A5C0-478D-9048-FACAA04FD0D0}"/>
              </a:ext>
            </a:extLst>
          </p:cNvPr>
          <p:cNvSpPr/>
          <p:nvPr/>
        </p:nvSpPr>
        <p:spPr>
          <a:xfrm>
            <a:off x="5928360" y="3587571"/>
            <a:ext cx="5724000" cy="689160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Extensive expert guidance for annotating text, handcrafting rule sets, encoding linguistic patterns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4E73F85-CD39-4D20-AF69-F15F0825C051}"/>
              </a:ext>
            </a:extLst>
          </p:cNvPr>
          <p:cNvSpPr/>
          <p:nvPr/>
        </p:nvSpPr>
        <p:spPr>
          <a:xfrm>
            <a:off x="5928360" y="4837459"/>
            <a:ext cx="5724000" cy="373752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Automatic supervised news event type classification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8A545A4-6F9D-4CF6-989A-9E959F6BCBE9}"/>
              </a:ext>
            </a:extLst>
          </p:cNvPr>
          <p:cNvSpPr/>
          <p:nvPr/>
        </p:nvSpPr>
        <p:spPr>
          <a:xfrm>
            <a:off x="5928360" y="5208658"/>
            <a:ext cx="5724000" cy="924945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Poorly represented topic in literature: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Nondisclosure “money machines”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Developed in algo trading or hedge funds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4CEFADB-DB2B-4719-9397-01D7E0FED453}"/>
              </a:ext>
            </a:extLst>
          </p:cNvPr>
          <p:cNvSpPr/>
          <p:nvPr/>
        </p:nvSpPr>
        <p:spPr>
          <a:xfrm>
            <a:off x="5706319" y="1458601"/>
            <a:ext cx="6150719" cy="598799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>
                <a:solidFill>
                  <a:schemeClr val="bg1"/>
                </a:solidFill>
              </a:rPr>
              <a:t>News event types</a:t>
            </a:r>
            <a:r>
              <a:rPr lang="ru-RU" b="1" i="1" dirty="0">
                <a:solidFill>
                  <a:schemeClr val="bg1"/>
                </a:solidFill>
              </a:rPr>
              <a:t> </a:t>
            </a:r>
            <a:r>
              <a:rPr lang="ru-RU" dirty="0">
                <a:solidFill>
                  <a:schemeClr val="bg1"/>
                </a:solidFill>
              </a:rPr>
              <a:t>(</a:t>
            </a:r>
            <a:r>
              <a:rPr lang="en-US" dirty="0">
                <a:solidFill>
                  <a:schemeClr val="bg1"/>
                </a:solidFill>
              </a:rPr>
              <a:t>dividends, M&amp;A, workforce change) 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D62F1F2-E83B-46E0-B96A-1529D350379D}"/>
              </a:ext>
            </a:extLst>
          </p:cNvPr>
          <p:cNvSpPr/>
          <p:nvPr/>
        </p:nvSpPr>
        <p:spPr>
          <a:xfrm>
            <a:off x="5706319" y="2042159"/>
            <a:ext cx="6150719" cy="4266565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Gleichschenkliges Dreieck 17">
            <a:extLst>
              <a:ext uri="{FF2B5EF4-FFF2-40B4-BE49-F238E27FC236}">
                <a16:creationId xmlns:a16="http://schemas.microsoft.com/office/drawing/2014/main" id="{9C9276AB-7FB8-4CD0-BA45-1CB34E707711}"/>
              </a:ext>
            </a:extLst>
          </p:cNvPr>
          <p:cNvSpPr/>
          <p:nvPr/>
        </p:nvSpPr>
        <p:spPr bwMode="ltGray">
          <a:xfrm rot="5400000">
            <a:off x="3069583" y="3878221"/>
            <a:ext cx="324000" cy="252000"/>
          </a:xfrm>
          <a:prstGeom prst="triangle">
            <a:avLst/>
          </a:prstGeom>
          <a:solidFill>
            <a:schemeClr val="tx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en-US" dirty="0"/>
          </a:p>
        </p:txBody>
      </p:sp>
      <p:sp>
        <p:nvSpPr>
          <p:cNvPr id="25" name="Gleichschenkliges Dreieck 17">
            <a:extLst>
              <a:ext uri="{FF2B5EF4-FFF2-40B4-BE49-F238E27FC236}">
                <a16:creationId xmlns:a16="http://schemas.microsoft.com/office/drawing/2014/main" id="{A5057E3A-2939-47DA-8DC1-A46610E08017}"/>
              </a:ext>
            </a:extLst>
          </p:cNvPr>
          <p:cNvSpPr/>
          <p:nvPr/>
        </p:nvSpPr>
        <p:spPr bwMode="ltGray">
          <a:xfrm rot="10800000">
            <a:off x="8628360" y="2811100"/>
            <a:ext cx="324000" cy="252000"/>
          </a:xfrm>
          <a:prstGeom prst="triangle">
            <a:avLst/>
          </a:prstGeom>
          <a:solidFill>
            <a:schemeClr val="tx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en-US" dirty="0"/>
          </a:p>
        </p:txBody>
      </p:sp>
      <p:sp>
        <p:nvSpPr>
          <p:cNvPr id="26" name="Gleichschenkliges Dreieck 17">
            <a:extLst>
              <a:ext uri="{FF2B5EF4-FFF2-40B4-BE49-F238E27FC236}">
                <a16:creationId xmlns:a16="http://schemas.microsoft.com/office/drawing/2014/main" id="{F67A37E0-6F5B-420A-8383-616306928ABE}"/>
              </a:ext>
            </a:extLst>
          </p:cNvPr>
          <p:cNvSpPr/>
          <p:nvPr/>
        </p:nvSpPr>
        <p:spPr bwMode="ltGray">
          <a:xfrm rot="10800000">
            <a:off x="8628360" y="4431095"/>
            <a:ext cx="324000" cy="252000"/>
          </a:xfrm>
          <a:prstGeom prst="triangle">
            <a:avLst/>
          </a:prstGeom>
          <a:solidFill>
            <a:schemeClr val="tx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38444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917B1CC-55DE-40E2-A3AE-E58BF7F61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research is</a:t>
            </a:r>
            <a:r>
              <a:rPr lang="ru-RU" dirty="0"/>
              <a:t> </a:t>
            </a:r>
            <a:r>
              <a:rPr lang="en-US" dirty="0"/>
              <a:t>to propose an approach for automatic classification of news event types and validate it</a:t>
            </a:r>
            <a:br>
              <a:rPr lang="en-US" dirty="0"/>
            </a:b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B9B315A-53D2-44C0-B84F-13012B95B68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D986D94-F185-4042-A294-E8101A52E67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feld 30">
            <a:extLst>
              <a:ext uri="{FF2B5EF4-FFF2-40B4-BE49-F238E27FC236}">
                <a16:creationId xmlns:a16="http://schemas.microsoft.com/office/drawing/2014/main" id="{E623B480-266C-4819-8D25-7DD17327D7F5}"/>
              </a:ext>
            </a:extLst>
          </p:cNvPr>
          <p:cNvSpPr txBox="1">
            <a:spLocks/>
          </p:cNvSpPr>
          <p:nvPr/>
        </p:nvSpPr>
        <p:spPr bwMode="ltGray">
          <a:xfrm flipH="1">
            <a:off x="1" y="1484312"/>
            <a:ext cx="4475609" cy="4752975"/>
          </a:xfrm>
          <a:custGeom>
            <a:avLst/>
            <a:gdLst>
              <a:gd name="connsiteX0" fmla="*/ 4475609 w 4475609"/>
              <a:gd name="connsiteY0" fmla="*/ 0 h 4752975"/>
              <a:gd name="connsiteX1" fmla="*/ 3840170 w 4475609"/>
              <a:gd name="connsiteY1" fmla="*/ 0 h 4752975"/>
              <a:gd name="connsiteX2" fmla="*/ 3373320 w 4475609"/>
              <a:gd name="connsiteY2" fmla="*/ 0 h 4752975"/>
              <a:gd name="connsiteX3" fmla="*/ 3223246 w 4475609"/>
              <a:gd name="connsiteY3" fmla="*/ 0 h 4752975"/>
              <a:gd name="connsiteX4" fmla="*/ 3034581 w 4475609"/>
              <a:gd name="connsiteY4" fmla="*/ 0 h 4752975"/>
              <a:gd name="connsiteX5" fmla="*/ 2519998 w 4475609"/>
              <a:gd name="connsiteY5" fmla="*/ 0 h 4752975"/>
              <a:gd name="connsiteX6" fmla="*/ 644665 w 4475609"/>
              <a:gd name="connsiteY6" fmla="*/ 0 h 4752975"/>
              <a:gd name="connsiteX7" fmla="*/ 466850 w 4475609"/>
              <a:gd name="connsiteY7" fmla="*/ 0 h 4752975"/>
              <a:gd name="connsiteX8" fmla="*/ 466835 w 4475609"/>
              <a:gd name="connsiteY8" fmla="*/ 2 h 4752975"/>
              <a:gd name="connsiteX9" fmla="*/ 402717 w 4475609"/>
              <a:gd name="connsiteY9" fmla="*/ 2 h 4752975"/>
              <a:gd name="connsiteX10" fmla="*/ 0 w 4475609"/>
              <a:gd name="connsiteY10" fmla="*/ 402124 h 4752975"/>
              <a:gd name="connsiteX11" fmla="*/ 0 w 4475609"/>
              <a:gd name="connsiteY11" fmla="*/ 466850 h 4752975"/>
              <a:gd name="connsiteX12" fmla="*/ 0 w 4475609"/>
              <a:gd name="connsiteY12" fmla="*/ 1402347 h 4752975"/>
              <a:gd name="connsiteX13" fmla="*/ 0 w 4475609"/>
              <a:gd name="connsiteY13" fmla="*/ 3349655 h 4752975"/>
              <a:gd name="connsiteX14" fmla="*/ 0 w 4475609"/>
              <a:gd name="connsiteY14" fmla="*/ 4286125 h 4752975"/>
              <a:gd name="connsiteX15" fmla="*/ 0 w 4475609"/>
              <a:gd name="connsiteY15" fmla="*/ 4349876 h 4752975"/>
              <a:gd name="connsiteX16" fmla="*/ 402717 w 4475609"/>
              <a:gd name="connsiteY16" fmla="*/ 4752000 h 4752975"/>
              <a:gd name="connsiteX17" fmla="*/ 457179 w 4475609"/>
              <a:gd name="connsiteY17" fmla="*/ 4752000 h 4752975"/>
              <a:gd name="connsiteX18" fmla="*/ 466850 w 4475609"/>
              <a:gd name="connsiteY18" fmla="*/ 4752975 h 4752975"/>
              <a:gd name="connsiteX19" fmla="*/ 3034581 w 4475609"/>
              <a:gd name="connsiteY19" fmla="*/ 4752975 h 4752975"/>
              <a:gd name="connsiteX20" fmla="*/ 3373320 w 4475609"/>
              <a:gd name="connsiteY20" fmla="*/ 4752975 h 4752975"/>
              <a:gd name="connsiteX21" fmla="*/ 3840170 w 4475609"/>
              <a:gd name="connsiteY21" fmla="*/ 4752975 h 4752975"/>
              <a:gd name="connsiteX22" fmla="*/ 3840170 w 4475609"/>
              <a:gd name="connsiteY22" fmla="*/ 4752000 h 4752975"/>
              <a:gd name="connsiteX23" fmla="*/ 4475609 w 4475609"/>
              <a:gd name="connsiteY23" fmla="*/ 4752000 h 4752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4475609" h="4752975">
                <a:moveTo>
                  <a:pt x="4475609" y="0"/>
                </a:moveTo>
                <a:lnTo>
                  <a:pt x="3840170" y="0"/>
                </a:lnTo>
                <a:lnTo>
                  <a:pt x="3373320" y="0"/>
                </a:lnTo>
                <a:lnTo>
                  <a:pt x="3223246" y="0"/>
                </a:lnTo>
                <a:lnTo>
                  <a:pt x="3034581" y="0"/>
                </a:lnTo>
                <a:lnTo>
                  <a:pt x="2519998" y="0"/>
                </a:lnTo>
                <a:lnTo>
                  <a:pt x="644665" y="0"/>
                </a:lnTo>
                <a:lnTo>
                  <a:pt x="466850" y="0"/>
                </a:lnTo>
                <a:lnTo>
                  <a:pt x="466835" y="2"/>
                </a:lnTo>
                <a:lnTo>
                  <a:pt x="402717" y="2"/>
                </a:lnTo>
                <a:cubicBezTo>
                  <a:pt x="178757" y="2"/>
                  <a:pt x="0" y="181120"/>
                  <a:pt x="0" y="402124"/>
                </a:cubicBezTo>
                <a:lnTo>
                  <a:pt x="0" y="466850"/>
                </a:lnTo>
                <a:lnTo>
                  <a:pt x="0" y="1402347"/>
                </a:lnTo>
                <a:lnTo>
                  <a:pt x="0" y="3349655"/>
                </a:lnTo>
                <a:lnTo>
                  <a:pt x="0" y="4286125"/>
                </a:lnTo>
                <a:lnTo>
                  <a:pt x="0" y="4349876"/>
                </a:lnTo>
                <a:cubicBezTo>
                  <a:pt x="0" y="4570882"/>
                  <a:pt x="178757" y="4752000"/>
                  <a:pt x="402717" y="4752000"/>
                </a:cubicBezTo>
                <a:lnTo>
                  <a:pt x="457179" y="4752000"/>
                </a:lnTo>
                <a:lnTo>
                  <a:pt x="466850" y="4752975"/>
                </a:lnTo>
                <a:lnTo>
                  <a:pt x="3034581" y="4752975"/>
                </a:lnTo>
                <a:lnTo>
                  <a:pt x="3373320" y="4752975"/>
                </a:lnTo>
                <a:lnTo>
                  <a:pt x="3840170" y="4752975"/>
                </a:lnTo>
                <a:lnTo>
                  <a:pt x="3840170" y="4752000"/>
                </a:lnTo>
                <a:lnTo>
                  <a:pt x="4475609" y="475200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612000" tIns="1152000" rIns="360000" bIns="360000"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8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32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76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20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6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0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Clr>
                <a:schemeClr val="bg1"/>
              </a:buClr>
              <a:buFont typeface="+mj-lt"/>
              <a:buAutoNum type="arabicPeriod"/>
            </a:pPr>
            <a:r>
              <a:rPr lang="en-US" sz="2000" dirty="0">
                <a:solidFill>
                  <a:schemeClr val="bg1"/>
                </a:solidFill>
              </a:rPr>
              <a:t>Propose an approach for automatic classification of news event types</a:t>
            </a:r>
          </a:p>
          <a:p>
            <a:pPr marL="342900" indent="-342900">
              <a:buClr>
                <a:schemeClr val="bg1"/>
              </a:buClr>
              <a:buFont typeface="+mj-lt"/>
              <a:buAutoNum type="arabicPeriod"/>
            </a:pPr>
            <a:r>
              <a:rPr lang="en-US" sz="2000" dirty="0">
                <a:solidFill>
                  <a:schemeClr val="bg1"/>
                </a:solidFill>
              </a:rPr>
              <a:t>Validate the proposed approach by comparing models with and without news</a:t>
            </a:r>
            <a:endParaRPr lang="en-US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6FDE20C-7621-44C0-9CE1-E8555275920D}"/>
              </a:ext>
            </a:extLst>
          </p:cNvPr>
          <p:cNvSpPr/>
          <p:nvPr/>
        </p:nvSpPr>
        <p:spPr>
          <a:xfrm>
            <a:off x="7696937" y="1997476"/>
            <a:ext cx="1793289" cy="5415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>
                <a:solidFill>
                  <a:schemeClr val="tx1"/>
                </a:solidFill>
              </a:rPr>
              <a:t>Only prices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FF02B64-9E27-4F23-B5A4-2672F0BD30E6}"/>
              </a:ext>
            </a:extLst>
          </p:cNvPr>
          <p:cNvSpPr/>
          <p:nvPr/>
        </p:nvSpPr>
        <p:spPr>
          <a:xfrm>
            <a:off x="9566598" y="1997476"/>
            <a:ext cx="1793289" cy="5415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>
                <a:solidFill>
                  <a:schemeClr val="tx1"/>
                </a:solidFill>
              </a:rPr>
              <a:t>With news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34DB675-2241-43EB-897D-BB2CE4D525A9}"/>
              </a:ext>
            </a:extLst>
          </p:cNvPr>
          <p:cNvSpPr/>
          <p:nvPr/>
        </p:nvSpPr>
        <p:spPr>
          <a:xfrm>
            <a:off x="8057394" y="5119117"/>
            <a:ext cx="3226124" cy="6924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Model evaluation metrics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Profitability 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F1D0E1E-C057-4BF6-88F5-15ED6B55DF80}"/>
              </a:ext>
            </a:extLst>
          </p:cNvPr>
          <p:cNvCxnSpPr>
            <a:cxnSpLocks/>
          </p:cNvCxnSpPr>
          <p:nvPr/>
        </p:nvCxnSpPr>
        <p:spPr>
          <a:xfrm>
            <a:off x="7562850" y="2565647"/>
            <a:ext cx="3827200" cy="0"/>
          </a:xfrm>
          <a:prstGeom prst="line">
            <a:avLst/>
          </a:prstGeom>
          <a:ln w="19050">
            <a:solidFill>
              <a:schemeClr val="bg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9AD0CA32-8AF4-4B07-86AC-96E05C42EDAF}"/>
              </a:ext>
            </a:extLst>
          </p:cNvPr>
          <p:cNvSpPr/>
          <p:nvPr/>
        </p:nvSpPr>
        <p:spPr>
          <a:xfrm>
            <a:off x="5610689" y="2823211"/>
            <a:ext cx="1793289" cy="5415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Regression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1CACFD2-DB80-4DDB-B985-B4144E77BAE2}"/>
              </a:ext>
            </a:extLst>
          </p:cNvPr>
          <p:cNvCxnSpPr>
            <a:cxnSpLocks/>
          </p:cNvCxnSpPr>
          <p:nvPr/>
        </p:nvCxnSpPr>
        <p:spPr>
          <a:xfrm>
            <a:off x="9086295" y="3093980"/>
            <a:ext cx="878889" cy="0"/>
          </a:xfrm>
          <a:prstGeom prst="straightConnector1">
            <a:avLst/>
          </a:prstGeom>
          <a:ln w="19050">
            <a:solidFill>
              <a:schemeClr val="tx2"/>
            </a:solidFill>
            <a:prstDash val="sysDash"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E979392E-9EA3-414F-92CC-E959C83BBC37}"/>
              </a:ext>
            </a:extLst>
          </p:cNvPr>
          <p:cNvSpPr/>
          <p:nvPr/>
        </p:nvSpPr>
        <p:spPr>
          <a:xfrm>
            <a:off x="8464855" y="2965254"/>
            <a:ext cx="257452" cy="25745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17BA6E5-8DD3-43CF-9085-E40AC4411D65}"/>
              </a:ext>
            </a:extLst>
          </p:cNvPr>
          <p:cNvSpPr/>
          <p:nvPr/>
        </p:nvSpPr>
        <p:spPr>
          <a:xfrm>
            <a:off x="10334516" y="2965254"/>
            <a:ext cx="257452" cy="25745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22C40A0-804C-4F6A-B7DB-45D2604907A1}"/>
              </a:ext>
            </a:extLst>
          </p:cNvPr>
          <p:cNvSpPr/>
          <p:nvPr/>
        </p:nvSpPr>
        <p:spPr>
          <a:xfrm>
            <a:off x="5610689" y="3605023"/>
            <a:ext cx="1793289" cy="5415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2 boosting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DF5F083-9404-4165-9C87-58D257F74801}"/>
              </a:ext>
            </a:extLst>
          </p:cNvPr>
          <p:cNvCxnSpPr>
            <a:cxnSpLocks/>
          </p:cNvCxnSpPr>
          <p:nvPr/>
        </p:nvCxnSpPr>
        <p:spPr>
          <a:xfrm>
            <a:off x="9086295" y="3901700"/>
            <a:ext cx="878889" cy="0"/>
          </a:xfrm>
          <a:prstGeom prst="straightConnector1">
            <a:avLst/>
          </a:prstGeom>
          <a:ln w="19050">
            <a:solidFill>
              <a:schemeClr val="tx2"/>
            </a:solidFill>
            <a:prstDash val="sysDash"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6CC30202-0BF5-446A-838F-25B05E21C861}"/>
              </a:ext>
            </a:extLst>
          </p:cNvPr>
          <p:cNvSpPr/>
          <p:nvPr/>
        </p:nvSpPr>
        <p:spPr>
          <a:xfrm>
            <a:off x="8464855" y="3772974"/>
            <a:ext cx="257452" cy="25745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002B273-E10B-4123-85DA-13B4B7E2433F}"/>
              </a:ext>
            </a:extLst>
          </p:cNvPr>
          <p:cNvSpPr/>
          <p:nvPr/>
        </p:nvSpPr>
        <p:spPr>
          <a:xfrm>
            <a:off x="10334516" y="3772974"/>
            <a:ext cx="257452" cy="25745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6140D95-AF41-4E58-A738-F1C6B72C8118}"/>
              </a:ext>
            </a:extLst>
          </p:cNvPr>
          <p:cNvSpPr/>
          <p:nvPr/>
        </p:nvSpPr>
        <p:spPr>
          <a:xfrm>
            <a:off x="5610689" y="4386835"/>
            <a:ext cx="1793289" cy="5415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ru-RU" dirty="0">
                <a:solidFill>
                  <a:schemeClr val="tx1"/>
                </a:solidFill>
              </a:rPr>
              <a:t>3 </a:t>
            </a:r>
            <a:r>
              <a:rPr lang="en-US" dirty="0">
                <a:solidFill>
                  <a:schemeClr val="tx1"/>
                </a:solidFill>
              </a:rPr>
              <a:t>LSTM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96786A6-CA4A-48C7-B185-58A42CDF9FA6}"/>
              </a:ext>
            </a:extLst>
          </p:cNvPr>
          <p:cNvCxnSpPr>
            <a:cxnSpLocks/>
          </p:cNvCxnSpPr>
          <p:nvPr/>
        </p:nvCxnSpPr>
        <p:spPr>
          <a:xfrm>
            <a:off x="9086295" y="4694180"/>
            <a:ext cx="878889" cy="0"/>
          </a:xfrm>
          <a:prstGeom prst="straightConnector1">
            <a:avLst/>
          </a:prstGeom>
          <a:ln w="19050">
            <a:solidFill>
              <a:schemeClr val="tx2"/>
            </a:solidFill>
            <a:prstDash val="sysDash"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714FBABC-8007-4467-83DA-F3E78FFF5F4D}"/>
              </a:ext>
            </a:extLst>
          </p:cNvPr>
          <p:cNvSpPr/>
          <p:nvPr/>
        </p:nvSpPr>
        <p:spPr>
          <a:xfrm>
            <a:off x="8464855" y="4565454"/>
            <a:ext cx="257452" cy="25745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982D8D0-1139-4736-89DA-0752CCAF9DC6}"/>
              </a:ext>
            </a:extLst>
          </p:cNvPr>
          <p:cNvSpPr/>
          <p:nvPr/>
        </p:nvSpPr>
        <p:spPr>
          <a:xfrm>
            <a:off x="10334516" y="4565454"/>
            <a:ext cx="257452" cy="25745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0352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7CD0B60-1EE5-474A-825E-1B7FEA322784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624000" y="1989000"/>
            <a:ext cx="7344208" cy="2448000"/>
          </a:xfrm>
        </p:spPr>
        <p:txBody>
          <a:bodyPr/>
          <a:lstStyle/>
          <a:p>
            <a:r>
              <a:rPr lang="en-US" dirty="0"/>
              <a:t>Methodology</a:t>
            </a:r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DD10A9EF-FCA3-4678-93C7-57FAEC3C2EBA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black"/>
        <p:txBody>
          <a:bodyPr/>
          <a:lstStyle/>
          <a:p>
            <a:pPr marL="0" marR="0" lvl="4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70000"/>
              <a:buFont typeface="+mn-lt" panose="05020102010507070707" pitchFamily="18" charset="2"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25281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B9B315A-53D2-44C0-B84F-13012B95B68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F355619-44DF-4547-ADFE-381EE865C866}"/>
              </a:ext>
            </a:extLst>
          </p:cNvPr>
          <p:cNvSpPr/>
          <p:nvPr/>
        </p:nvSpPr>
        <p:spPr>
          <a:xfrm rot="16200000">
            <a:off x="-5538" y="680842"/>
            <a:ext cx="1258887" cy="275028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200" b="1" i="1" dirty="0">
                <a:solidFill>
                  <a:schemeClr val="tx1"/>
                </a:solidFill>
                <a:latin typeface="Trebuchet MS" panose="020B0603020202020204" pitchFamily="34" charset="0"/>
              </a:rPr>
              <a:t>Data Collection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74D3F44-2072-46FF-96A3-F9BA58093212}"/>
              </a:ext>
            </a:extLst>
          </p:cNvPr>
          <p:cNvCxnSpPr/>
          <p:nvPr/>
        </p:nvCxnSpPr>
        <p:spPr>
          <a:xfrm rot="16200000">
            <a:off x="142168" y="810735"/>
            <a:ext cx="1243647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F2BE8A50-79E4-4ECC-88CC-B41CE5472252}"/>
              </a:ext>
            </a:extLst>
          </p:cNvPr>
          <p:cNvSpPr/>
          <p:nvPr/>
        </p:nvSpPr>
        <p:spPr>
          <a:xfrm rot="16200000">
            <a:off x="-1075389" y="3151477"/>
            <a:ext cx="3398594" cy="275028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200" b="1" i="1" dirty="0">
                <a:solidFill>
                  <a:schemeClr val="tx1"/>
                </a:solidFill>
                <a:latin typeface="Trebuchet MS" panose="020B0603020202020204" pitchFamily="34" charset="0"/>
              </a:rPr>
              <a:t>Data processing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D9AB364-4E01-471A-A57B-250E9C5788CC}"/>
              </a:ext>
            </a:extLst>
          </p:cNvPr>
          <p:cNvCxnSpPr/>
          <p:nvPr/>
        </p:nvCxnSpPr>
        <p:spPr>
          <a:xfrm rot="16200000">
            <a:off x="-945967" y="3282663"/>
            <a:ext cx="3419921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7E5FB8B7-7075-4B3F-8A0E-B3F96E0A6F20}"/>
              </a:ext>
            </a:extLst>
          </p:cNvPr>
          <p:cNvSpPr/>
          <p:nvPr/>
        </p:nvSpPr>
        <p:spPr>
          <a:xfrm rot="16200000">
            <a:off x="-72762" y="5724351"/>
            <a:ext cx="1393335" cy="275028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200" b="1" i="1" dirty="0">
                <a:solidFill>
                  <a:schemeClr val="tx1"/>
                </a:solidFill>
                <a:latin typeface="Trebuchet MS" panose="020B0603020202020204" pitchFamily="34" charset="0"/>
              </a:rPr>
              <a:t>Modelling and evaluation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0E45486-FA51-49FA-9446-5FF0A83FEC2A}"/>
              </a:ext>
            </a:extLst>
          </p:cNvPr>
          <p:cNvCxnSpPr/>
          <p:nvPr/>
        </p:nvCxnSpPr>
        <p:spPr>
          <a:xfrm rot="16200000">
            <a:off x="62952" y="5859271"/>
            <a:ext cx="1402079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5975BE81-2853-4B1A-86FF-2E1D1B51ECAB}"/>
              </a:ext>
            </a:extLst>
          </p:cNvPr>
          <p:cNvSpPr/>
          <p:nvPr/>
        </p:nvSpPr>
        <p:spPr>
          <a:xfrm>
            <a:off x="2305486" y="272323"/>
            <a:ext cx="2411735" cy="36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Trebuchet MS" panose="020B0603020202020204" pitchFamily="34" charset="0"/>
              </a:rPr>
              <a:t>Thomson Reuters Eikon API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7E54648-52FF-4996-8CE4-4757E3639107}"/>
              </a:ext>
            </a:extLst>
          </p:cNvPr>
          <p:cNvSpPr/>
          <p:nvPr/>
        </p:nvSpPr>
        <p:spPr>
          <a:xfrm>
            <a:off x="1253187" y="915451"/>
            <a:ext cx="1829793" cy="36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Trebuchet MS" panose="020B0603020202020204" pitchFamily="34" charset="0"/>
              </a:rPr>
              <a:t>News texts collector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FC18B9D-C3A6-442B-9C8D-40B5547A220F}"/>
              </a:ext>
            </a:extLst>
          </p:cNvPr>
          <p:cNvSpPr/>
          <p:nvPr/>
        </p:nvSpPr>
        <p:spPr>
          <a:xfrm>
            <a:off x="3939728" y="915451"/>
            <a:ext cx="1829793" cy="36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Trebuchet MS" panose="020B0603020202020204" pitchFamily="34" charset="0"/>
              </a:rPr>
              <a:t>Stock prices collector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FDB16CE-0BE6-42BC-A891-C7561EE3B60F}"/>
              </a:ext>
            </a:extLst>
          </p:cNvPr>
          <p:cNvSpPr/>
          <p:nvPr/>
        </p:nvSpPr>
        <p:spPr>
          <a:xfrm>
            <a:off x="930731" y="1514383"/>
            <a:ext cx="2474703" cy="275028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Trebuchet MS" panose="020B0603020202020204" pitchFamily="34" charset="0"/>
              </a:rPr>
              <a:t>News event-type Classification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6239CBD-C2DD-4410-9377-06F2B8A47B0F}"/>
              </a:ext>
            </a:extLst>
          </p:cNvPr>
          <p:cNvSpPr/>
          <p:nvPr/>
        </p:nvSpPr>
        <p:spPr>
          <a:xfrm>
            <a:off x="929224" y="1822230"/>
            <a:ext cx="2478729" cy="188413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solidFill>
                <a:schemeClr val="tx1"/>
              </a:solidFill>
              <a:latin typeface="Trebuchet MS" panose="020B060302020202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F7CC05A-60EB-4556-ACFF-20C0CCAF2E49}"/>
              </a:ext>
            </a:extLst>
          </p:cNvPr>
          <p:cNvSpPr/>
          <p:nvPr/>
        </p:nvSpPr>
        <p:spPr>
          <a:xfrm>
            <a:off x="1096705" y="1948958"/>
            <a:ext cx="2143765" cy="27365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Trebuchet MS" panose="020B0603020202020204" pitchFamily="34" charset="0"/>
              </a:rPr>
              <a:t>Label a set of news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2B02828-CE70-466E-BCDC-B5DACA021C1B}"/>
              </a:ext>
            </a:extLst>
          </p:cNvPr>
          <p:cNvSpPr/>
          <p:nvPr/>
        </p:nvSpPr>
        <p:spPr>
          <a:xfrm>
            <a:off x="1096705" y="2405402"/>
            <a:ext cx="2143765" cy="27365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Trebuchet MS" panose="020B0603020202020204" pitchFamily="34" charset="0"/>
              </a:rPr>
              <a:t>Fine-tune BERT model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8E4FE56-D3B7-4581-B965-E8AD1DE3AB83}"/>
              </a:ext>
            </a:extLst>
          </p:cNvPr>
          <p:cNvSpPr/>
          <p:nvPr/>
        </p:nvSpPr>
        <p:spPr>
          <a:xfrm>
            <a:off x="1096705" y="2861846"/>
            <a:ext cx="2143765" cy="27365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Trebuchet MS" panose="020B0603020202020204" pitchFamily="34" charset="0"/>
              </a:rPr>
              <a:t>Classify all news by BERT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7F57F0A-DBA3-4EDE-9FE7-A56B327F3470}"/>
              </a:ext>
            </a:extLst>
          </p:cNvPr>
          <p:cNvCxnSpPr>
            <a:cxnSpLocks/>
            <a:stCxn id="19" idx="2"/>
            <a:endCxn id="20" idx="0"/>
          </p:cNvCxnSpPr>
          <p:nvPr/>
        </p:nvCxnSpPr>
        <p:spPr>
          <a:xfrm>
            <a:off x="2168589" y="2222617"/>
            <a:ext cx="0" cy="182786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DFA04BD-82C9-4B9E-88EA-FD5854D89612}"/>
              </a:ext>
            </a:extLst>
          </p:cNvPr>
          <p:cNvCxnSpPr>
            <a:cxnSpLocks/>
            <a:stCxn id="20" idx="2"/>
            <a:endCxn id="21" idx="0"/>
          </p:cNvCxnSpPr>
          <p:nvPr/>
        </p:nvCxnSpPr>
        <p:spPr>
          <a:xfrm>
            <a:off x="2168589" y="2679060"/>
            <a:ext cx="0" cy="182786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00809D0-B959-4408-9EAE-00A9081C7E3E}"/>
              </a:ext>
            </a:extLst>
          </p:cNvPr>
          <p:cNvCxnSpPr>
            <a:cxnSpLocks/>
          </p:cNvCxnSpPr>
          <p:nvPr/>
        </p:nvCxnSpPr>
        <p:spPr>
          <a:xfrm>
            <a:off x="4347981" y="629447"/>
            <a:ext cx="0" cy="280416"/>
          </a:xfrm>
          <a:prstGeom prst="line">
            <a:avLst/>
          </a:prstGeom>
          <a:ln w="19050">
            <a:solidFill>
              <a:schemeClr val="tx1"/>
            </a:solidFill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0F1AA779-5DA6-4F77-86D9-6F299ECE69C0}"/>
              </a:ext>
            </a:extLst>
          </p:cNvPr>
          <p:cNvSpPr/>
          <p:nvPr/>
        </p:nvSpPr>
        <p:spPr>
          <a:xfrm>
            <a:off x="3617272" y="1514383"/>
            <a:ext cx="2474703" cy="275028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Trebuchet MS" panose="020B0603020202020204" pitchFamily="34" charset="0"/>
              </a:rPr>
              <a:t>Feature generation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8FEEF72-9E07-4A19-B29F-AA0143A33BD8}"/>
              </a:ext>
            </a:extLst>
          </p:cNvPr>
          <p:cNvSpPr/>
          <p:nvPr/>
        </p:nvSpPr>
        <p:spPr>
          <a:xfrm>
            <a:off x="3617271" y="1822230"/>
            <a:ext cx="2478729" cy="94945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solidFill>
                <a:schemeClr val="tx1"/>
              </a:solidFill>
              <a:latin typeface="Trebuchet MS" panose="020B0603020202020204" pitchFamily="34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A18067D-75C3-4601-9672-C63C3E221D03}"/>
              </a:ext>
            </a:extLst>
          </p:cNvPr>
          <p:cNvSpPr/>
          <p:nvPr/>
        </p:nvSpPr>
        <p:spPr>
          <a:xfrm>
            <a:off x="3784754" y="1931905"/>
            <a:ext cx="2143764" cy="27365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Trebuchet MS" panose="020B0603020202020204" pitchFamily="34" charset="0"/>
              </a:rPr>
              <a:t>Normalization of prices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6B9DE0D-C8C5-4C0B-BEAE-A535C681ACC1}"/>
              </a:ext>
            </a:extLst>
          </p:cNvPr>
          <p:cNvSpPr/>
          <p:nvPr/>
        </p:nvSpPr>
        <p:spPr>
          <a:xfrm>
            <a:off x="3784754" y="2388350"/>
            <a:ext cx="2143764" cy="27365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Trebuchet MS" panose="020B0603020202020204" pitchFamily="34" charset="0"/>
              </a:rPr>
              <a:t>Technical indicators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C96A736-CE2C-4589-977C-76F94388712B}"/>
              </a:ext>
            </a:extLst>
          </p:cNvPr>
          <p:cNvCxnSpPr>
            <a:cxnSpLocks/>
          </p:cNvCxnSpPr>
          <p:nvPr/>
        </p:nvCxnSpPr>
        <p:spPr>
          <a:xfrm>
            <a:off x="2674728" y="629447"/>
            <a:ext cx="0" cy="280416"/>
          </a:xfrm>
          <a:prstGeom prst="line">
            <a:avLst/>
          </a:prstGeom>
          <a:ln w="19050">
            <a:solidFill>
              <a:schemeClr val="tx1"/>
            </a:solidFill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0C92BDA-915E-404C-955D-EC0A2B4FF157}"/>
              </a:ext>
            </a:extLst>
          </p:cNvPr>
          <p:cNvCxnSpPr>
            <a:cxnSpLocks/>
            <a:stCxn id="15" idx="2"/>
            <a:endCxn id="17" idx="0"/>
          </p:cNvCxnSpPr>
          <p:nvPr/>
        </p:nvCxnSpPr>
        <p:spPr>
          <a:xfrm>
            <a:off x="2168084" y="1275451"/>
            <a:ext cx="0" cy="238932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A7E6141-A1B1-46DB-B33E-BF0F89FCFF6C}"/>
              </a:ext>
            </a:extLst>
          </p:cNvPr>
          <p:cNvCxnSpPr>
            <a:cxnSpLocks/>
          </p:cNvCxnSpPr>
          <p:nvPr/>
        </p:nvCxnSpPr>
        <p:spPr>
          <a:xfrm>
            <a:off x="4854625" y="1275451"/>
            <a:ext cx="0" cy="238932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B2E42F1E-B76A-4FFA-A8B8-150B7E1E3AA2}"/>
              </a:ext>
            </a:extLst>
          </p:cNvPr>
          <p:cNvSpPr/>
          <p:nvPr/>
        </p:nvSpPr>
        <p:spPr>
          <a:xfrm>
            <a:off x="927715" y="4624429"/>
            <a:ext cx="2478729" cy="36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Trebuchet MS" panose="020B0603020202020204" pitchFamily="34" charset="0"/>
              </a:rPr>
              <a:t>Data processing for ML model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B90B763-CC33-4C5E-81DA-537F4635A425}"/>
              </a:ext>
            </a:extLst>
          </p:cNvPr>
          <p:cNvSpPr/>
          <p:nvPr/>
        </p:nvSpPr>
        <p:spPr>
          <a:xfrm>
            <a:off x="3616264" y="4624429"/>
            <a:ext cx="2478729" cy="36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Trebuchet MS" panose="020B0603020202020204" pitchFamily="34" charset="0"/>
              </a:rPr>
              <a:t>Data processing for sequence model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1FD68A1-27C4-47C7-9FF5-0BB65321D9EE}"/>
              </a:ext>
            </a:extLst>
          </p:cNvPr>
          <p:cNvSpPr/>
          <p:nvPr/>
        </p:nvSpPr>
        <p:spPr>
          <a:xfrm>
            <a:off x="2347156" y="3860805"/>
            <a:ext cx="2328398" cy="432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Trebuchet MS" panose="020B0603020202020204" pitchFamily="34" charset="0"/>
              </a:rPr>
              <a:t>Merge news and price data of selected companies to a dataset</a:t>
            </a:r>
          </a:p>
        </p:txBody>
      </p: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657DE0F9-ABEE-4D4F-B413-795348508C1F}"/>
              </a:ext>
            </a:extLst>
          </p:cNvPr>
          <p:cNvCxnSpPr>
            <a:cxnSpLocks/>
            <a:stCxn id="18" idx="2"/>
            <a:endCxn id="34" idx="1"/>
          </p:cNvCxnSpPr>
          <p:nvPr/>
        </p:nvCxnSpPr>
        <p:spPr>
          <a:xfrm rot="16200000" flipH="1">
            <a:off x="2072654" y="3802302"/>
            <a:ext cx="370437" cy="178567"/>
          </a:xfrm>
          <a:prstGeom prst="bentConnector2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55A7A470-9D08-4651-BF8D-18675AE9C644}"/>
              </a:ext>
            </a:extLst>
          </p:cNvPr>
          <p:cNvCxnSpPr>
            <a:cxnSpLocks/>
            <a:stCxn id="26" idx="2"/>
            <a:endCxn id="34" idx="3"/>
          </p:cNvCxnSpPr>
          <p:nvPr/>
        </p:nvCxnSpPr>
        <p:spPr>
          <a:xfrm rot="5400000">
            <a:off x="4113534" y="3333703"/>
            <a:ext cx="1305122" cy="181083"/>
          </a:xfrm>
          <a:prstGeom prst="bentConnector2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5BCE7ED-947B-4D2B-93F0-151E6C6B0D76}"/>
              </a:ext>
            </a:extLst>
          </p:cNvPr>
          <p:cNvCxnSpPr>
            <a:cxnSpLocks/>
          </p:cNvCxnSpPr>
          <p:nvPr/>
        </p:nvCxnSpPr>
        <p:spPr>
          <a:xfrm>
            <a:off x="4347981" y="4298662"/>
            <a:ext cx="0" cy="324000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D8D2D6D7-1674-4AD6-96E3-C4E7ED324E59}"/>
              </a:ext>
            </a:extLst>
          </p:cNvPr>
          <p:cNvCxnSpPr>
            <a:cxnSpLocks/>
          </p:cNvCxnSpPr>
          <p:nvPr/>
        </p:nvCxnSpPr>
        <p:spPr>
          <a:xfrm>
            <a:off x="2674728" y="4298662"/>
            <a:ext cx="0" cy="324000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ADC0A419-D661-4172-874B-186C80EAE310}"/>
              </a:ext>
            </a:extLst>
          </p:cNvPr>
          <p:cNvSpPr/>
          <p:nvPr/>
        </p:nvSpPr>
        <p:spPr>
          <a:xfrm>
            <a:off x="927715" y="6096889"/>
            <a:ext cx="2583638" cy="432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Trebuchet MS" panose="020B0603020202020204" pitchFamily="34" charset="0"/>
              </a:rPr>
              <a:t>Compare them using model evaluation and profitability metrics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66A1806-BFA5-4369-A1DD-3DBFB4A02D6E}"/>
              </a:ext>
            </a:extLst>
          </p:cNvPr>
          <p:cNvSpPr/>
          <p:nvPr/>
        </p:nvSpPr>
        <p:spPr>
          <a:xfrm>
            <a:off x="3511355" y="6096889"/>
            <a:ext cx="2583638" cy="432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Trebuchet MS" panose="020B0603020202020204" pitchFamily="34" charset="0"/>
              </a:rPr>
              <a:t>Measure the impact of news features on model performance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37E1F45-132A-483D-8B2D-F0AABD600D18}"/>
              </a:ext>
            </a:extLst>
          </p:cNvPr>
          <p:cNvSpPr/>
          <p:nvPr/>
        </p:nvSpPr>
        <p:spPr>
          <a:xfrm>
            <a:off x="929558" y="5821294"/>
            <a:ext cx="5163594" cy="27360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Trebuchet MS" panose="020B0603020202020204" pitchFamily="34" charset="0"/>
              </a:rPr>
              <a:t>Performance comparison on models with news features or not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B156C0B2-7056-430C-B343-FFFDA2621023}"/>
              </a:ext>
            </a:extLst>
          </p:cNvPr>
          <p:cNvSpPr/>
          <p:nvPr/>
        </p:nvSpPr>
        <p:spPr>
          <a:xfrm>
            <a:off x="927715" y="5157829"/>
            <a:ext cx="2478729" cy="36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Trebuchet MS" panose="020B0603020202020204" pitchFamily="34" charset="0"/>
              </a:rPr>
              <a:t>Regression and Boosting models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EE3DCD8-017E-47B2-A7A4-1E516A79518D}"/>
              </a:ext>
            </a:extLst>
          </p:cNvPr>
          <p:cNvSpPr/>
          <p:nvPr/>
        </p:nvSpPr>
        <p:spPr>
          <a:xfrm>
            <a:off x="3616264" y="5157829"/>
            <a:ext cx="2478729" cy="36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Trebuchet MS" panose="020B0603020202020204" pitchFamily="34" charset="0"/>
              </a:rPr>
              <a:t>LSTM Networks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788329B2-D90E-4A77-9B0B-464154C2FF6D}"/>
              </a:ext>
            </a:extLst>
          </p:cNvPr>
          <p:cNvCxnSpPr>
            <a:cxnSpLocks/>
            <a:stCxn id="32" idx="2"/>
            <a:endCxn id="42" idx="0"/>
          </p:cNvCxnSpPr>
          <p:nvPr/>
        </p:nvCxnSpPr>
        <p:spPr>
          <a:xfrm>
            <a:off x="2167079" y="4984429"/>
            <a:ext cx="0" cy="173400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4B7650C-3BD8-43BE-924B-22C551481F55}"/>
              </a:ext>
            </a:extLst>
          </p:cNvPr>
          <p:cNvCxnSpPr>
            <a:cxnSpLocks/>
            <a:stCxn id="33" idx="2"/>
            <a:endCxn id="43" idx="0"/>
          </p:cNvCxnSpPr>
          <p:nvPr/>
        </p:nvCxnSpPr>
        <p:spPr>
          <a:xfrm>
            <a:off x="4855629" y="4984429"/>
            <a:ext cx="0" cy="173400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58814414-8EED-4A64-B6B0-2246EBB539CD}"/>
              </a:ext>
            </a:extLst>
          </p:cNvPr>
          <p:cNvCxnSpPr>
            <a:cxnSpLocks/>
          </p:cNvCxnSpPr>
          <p:nvPr/>
        </p:nvCxnSpPr>
        <p:spPr>
          <a:xfrm>
            <a:off x="2167079" y="5517829"/>
            <a:ext cx="0" cy="324000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2D9518F-5409-42C0-A205-B6F6B4289FB3}"/>
              </a:ext>
            </a:extLst>
          </p:cNvPr>
          <p:cNvCxnSpPr>
            <a:cxnSpLocks/>
          </p:cNvCxnSpPr>
          <p:nvPr/>
        </p:nvCxnSpPr>
        <p:spPr>
          <a:xfrm>
            <a:off x="4855629" y="5517829"/>
            <a:ext cx="0" cy="324000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558D83FB-5FE1-4399-80F2-EEA34476BAE5}"/>
              </a:ext>
            </a:extLst>
          </p:cNvPr>
          <p:cNvSpPr/>
          <p:nvPr/>
        </p:nvSpPr>
        <p:spPr>
          <a:xfrm>
            <a:off x="1096705" y="3312950"/>
            <a:ext cx="2143765" cy="27365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Trebuchet MS" panose="020B0603020202020204" pitchFamily="34" charset="0"/>
              </a:rPr>
              <a:t>Aggregate news by day</a:t>
            </a: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2BD40CE3-F56B-4002-B987-207D09FFFA1F}"/>
              </a:ext>
            </a:extLst>
          </p:cNvPr>
          <p:cNvCxnSpPr>
            <a:cxnSpLocks/>
            <a:endCxn id="48" idx="0"/>
          </p:cNvCxnSpPr>
          <p:nvPr/>
        </p:nvCxnSpPr>
        <p:spPr>
          <a:xfrm>
            <a:off x="2168589" y="3130164"/>
            <a:ext cx="0" cy="182786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54036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917B1CC-55DE-40E2-A3AE-E58BF7F613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405000"/>
            <a:ext cx="5472000" cy="720000"/>
          </a:xfrm>
        </p:spPr>
        <p:txBody>
          <a:bodyPr/>
          <a:lstStyle/>
          <a:p>
            <a:r>
              <a:rPr lang="en-US" dirty="0"/>
              <a:t>Collected 380K full news texts for 80 companies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B9B315A-53D2-44C0-B84F-13012B95B68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F355619-44DF-4547-ADFE-381EE865C866}"/>
              </a:ext>
            </a:extLst>
          </p:cNvPr>
          <p:cNvSpPr/>
          <p:nvPr/>
        </p:nvSpPr>
        <p:spPr>
          <a:xfrm rot="16200000">
            <a:off x="-5538" y="680842"/>
            <a:ext cx="1258887" cy="275028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200" b="1" i="1" dirty="0">
                <a:solidFill>
                  <a:schemeClr val="tx1"/>
                </a:solidFill>
                <a:latin typeface="Trebuchet MS" panose="020B0603020202020204" pitchFamily="34" charset="0"/>
              </a:rPr>
              <a:t>Data Collection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74D3F44-2072-46FF-96A3-F9BA58093212}"/>
              </a:ext>
            </a:extLst>
          </p:cNvPr>
          <p:cNvCxnSpPr/>
          <p:nvPr/>
        </p:nvCxnSpPr>
        <p:spPr>
          <a:xfrm rot="16200000">
            <a:off x="142168" y="810735"/>
            <a:ext cx="1243647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F2BE8A50-79E4-4ECC-88CC-B41CE5472252}"/>
              </a:ext>
            </a:extLst>
          </p:cNvPr>
          <p:cNvSpPr/>
          <p:nvPr/>
        </p:nvSpPr>
        <p:spPr>
          <a:xfrm rot="16200000">
            <a:off x="-1075389" y="3151477"/>
            <a:ext cx="3398594" cy="275028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200" b="1" i="1" dirty="0">
                <a:solidFill>
                  <a:schemeClr val="tx1"/>
                </a:solidFill>
                <a:latin typeface="Trebuchet MS" panose="020B0603020202020204" pitchFamily="34" charset="0"/>
              </a:rPr>
              <a:t>Data processing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D9AB364-4E01-471A-A57B-250E9C5788CC}"/>
              </a:ext>
            </a:extLst>
          </p:cNvPr>
          <p:cNvCxnSpPr/>
          <p:nvPr/>
        </p:nvCxnSpPr>
        <p:spPr>
          <a:xfrm rot="16200000">
            <a:off x="-945967" y="3282663"/>
            <a:ext cx="3419921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7E5FB8B7-7075-4B3F-8A0E-B3F96E0A6F20}"/>
              </a:ext>
            </a:extLst>
          </p:cNvPr>
          <p:cNvSpPr/>
          <p:nvPr/>
        </p:nvSpPr>
        <p:spPr>
          <a:xfrm rot="16200000">
            <a:off x="-72762" y="5724351"/>
            <a:ext cx="1393335" cy="275028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200" b="1" i="1" dirty="0">
                <a:solidFill>
                  <a:schemeClr val="tx1"/>
                </a:solidFill>
                <a:latin typeface="Trebuchet MS" panose="020B0603020202020204" pitchFamily="34" charset="0"/>
              </a:rPr>
              <a:t>Modelling and evaluation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0E45486-FA51-49FA-9446-5FF0A83FEC2A}"/>
              </a:ext>
            </a:extLst>
          </p:cNvPr>
          <p:cNvCxnSpPr/>
          <p:nvPr/>
        </p:nvCxnSpPr>
        <p:spPr>
          <a:xfrm rot="16200000">
            <a:off x="62952" y="5859271"/>
            <a:ext cx="1402079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5975BE81-2853-4B1A-86FF-2E1D1B51ECAB}"/>
              </a:ext>
            </a:extLst>
          </p:cNvPr>
          <p:cNvSpPr/>
          <p:nvPr/>
        </p:nvSpPr>
        <p:spPr>
          <a:xfrm>
            <a:off x="2305486" y="272323"/>
            <a:ext cx="2411735" cy="36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Trebuchet MS" panose="020B0603020202020204" pitchFamily="34" charset="0"/>
              </a:rPr>
              <a:t>Thomson Reuters Eikon API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7E54648-52FF-4996-8CE4-4757E3639107}"/>
              </a:ext>
            </a:extLst>
          </p:cNvPr>
          <p:cNvSpPr/>
          <p:nvPr/>
        </p:nvSpPr>
        <p:spPr>
          <a:xfrm>
            <a:off x="1253187" y="915451"/>
            <a:ext cx="1829793" cy="360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Trebuchet MS" panose="020B0603020202020204" pitchFamily="34" charset="0"/>
              </a:rPr>
              <a:t>News texts collector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FC18B9D-C3A6-442B-9C8D-40B5547A220F}"/>
              </a:ext>
            </a:extLst>
          </p:cNvPr>
          <p:cNvSpPr/>
          <p:nvPr/>
        </p:nvSpPr>
        <p:spPr>
          <a:xfrm>
            <a:off x="3939728" y="915451"/>
            <a:ext cx="1829793" cy="36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Trebuchet MS" panose="020B0603020202020204" pitchFamily="34" charset="0"/>
              </a:rPr>
              <a:t>Stock prices collector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FDB16CE-0BE6-42BC-A891-C7561EE3B60F}"/>
              </a:ext>
            </a:extLst>
          </p:cNvPr>
          <p:cNvSpPr/>
          <p:nvPr/>
        </p:nvSpPr>
        <p:spPr>
          <a:xfrm>
            <a:off x="930731" y="1514383"/>
            <a:ext cx="2474703" cy="275028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Trebuchet MS" panose="020B0603020202020204" pitchFamily="34" charset="0"/>
              </a:rPr>
              <a:t>News event-type Classification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6239CBD-C2DD-4410-9377-06F2B8A47B0F}"/>
              </a:ext>
            </a:extLst>
          </p:cNvPr>
          <p:cNvSpPr/>
          <p:nvPr/>
        </p:nvSpPr>
        <p:spPr>
          <a:xfrm>
            <a:off x="929224" y="1822230"/>
            <a:ext cx="2478729" cy="188413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solidFill>
                <a:schemeClr val="tx1"/>
              </a:solidFill>
              <a:latin typeface="Trebuchet MS" panose="020B060302020202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F7CC05A-60EB-4556-ACFF-20C0CCAF2E49}"/>
              </a:ext>
            </a:extLst>
          </p:cNvPr>
          <p:cNvSpPr/>
          <p:nvPr/>
        </p:nvSpPr>
        <p:spPr>
          <a:xfrm>
            <a:off x="1096705" y="1948958"/>
            <a:ext cx="2143765" cy="27365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Trebuchet MS" panose="020B0603020202020204" pitchFamily="34" charset="0"/>
              </a:rPr>
              <a:t>Label a set of news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2B02828-CE70-466E-BCDC-B5DACA021C1B}"/>
              </a:ext>
            </a:extLst>
          </p:cNvPr>
          <p:cNvSpPr/>
          <p:nvPr/>
        </p:nvSpPr>
        <p:spPr>
          <a:xfrm>
            <a:off x="1096705" y="2405402"/>
            <a:ext cx="2143765" cy="27365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Trebuchet MS" panose="020B0603020202020204" pitchFamily="34" charset="0"/>
              </a:rPr>
              <a:t>Fine-tune BERT model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8E4FE56-D3B7-4581-B965-E8AD1DE3AB83}"/>
              </a:ext>
            </a:extLst>
          </p:cNvPr>
          <p:cNvSpPr/>
          <p:nvPr/>
        </p:nvSpPr>
        <p:spPr>
          <a:xfrm>
            <a:off x="1096705" y="2861846"/>
            <a:ext cx="2143765" cy="27365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Trebuchet MS" panose="020B0603020202020204" pitchFamily="34" charset="0"/>
              </a:rPr>
              <a:t>Classify all news by BERT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7F57F0A-DBA3-4EDE-9FE7-A56B327F3470}"/>
              </a:ext>
            </a:extLst>
          </p:cNvPr>
          <p:cNvCxnSpPr>
            <a:cxnSpLocks/>
            <a:stCxn id="19" idx="2"/>
            <a:endCxn id="20" idx="0"/>
          </p:cNvCxnSpPr>
          <p:nvPr/>
        </p:nvCxnSpPr>
        <p:spPr>
          <a:xfrm>
            <a:off x="2168589" y="2222617"/>
            <a:ext cx="0" cy="182786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DFA04BD-82C9-4B9E-88EA-FD5854D89612}"/>
              </a:ext>
            </a:extLst>
          </p:cNvPr>
          <p:cNvCxnSpPr>
            <a:cxnSpLocks/>
            <a:stCxn id="20" idx="2"/>
            <a:endCxn id="21" idx="0"/>
          </p:cNvCxnSpPr>
          <p:nvPr/>
        </p:nvCxnSpPr>
        <p:spPr>
          <a:xfrm>
            <a:off x="2168589" y="2679060"/>
            <a:ext cx="0" cy="182786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00809D0-B959-4408-9EAE-00A9081C7E3E}"/>
              </a:ext>
            </a:extLst>
          </p:cNvPr>
          <p:cNvCxnSpPr>
            <a:cxnSpLocks/>
          </p:cNvCxnSpPr>
          <p:nvPr/>
        </p:nvCxnSpPr>
        <p:spPr>
          <a:xfrm>
            <a:off x="4347981" y="629447"/>
            <a:ext cx="0" cy="280416"/>
          </a:xfrm>
          <a:prstGeom prst="line">
            <a:avLst/>
          </a:prstGeom>
          <a:ln w="19050">
            <a:solidFill>
              <a:schemeClr val="tx1"/>
            </a:solidFill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0F1AA779-5DA6-4F77-86D9-6F299ECE69C0}"/>
              </a:ext>
            </a:extLst>
          </p:cNvPr>
          <p:cNvSpPr/>
          <p:nvPr/>
        </p:nvSpPr>
        <p:spPr>
          <a:xfrm>
            <a:off x="3617272" y="1514383"/>
            <a:ext cx="2474703" cy="275028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Trebuchet MS" panose="020B0603020202020204" pitchFamily="34" charset="0"/>
              </a:rPr>
              <a:t>Feature generation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8FEEF72-9E07-4A19-B29F-AA0143A33BD8}"/>
              </a:ext>
            </a:extLst>
          </p:cNvPr>
          <p:cNvSpPr/>
          <p:nvPr/>
        </p:nvSpPr>
        <p:spPr>
          <a:xfrm>
            <a:off x="3617271" y="1822230"/>
            <a:ext cx="2478729" cy="94945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solidFill>
                <a:schemeClr val="tx1"/>
              </a:solidFill>
              <a:latin typeface="Trebuchet MS" panose="020B0603020202020204" pitchFamily="34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A18067D-75C3-4601-9672-C63C3E221D03}"/>
              </a:ext>
            </a:extLst>
          </p:cNvPr>
          <p:cNvSpPr/>
          <p:nvPr/>
        </p:nvSpPr>
        <p:spPr>
          <a:xfrm>
            <a:off x="3784754" y="1931905"/>
            <a:ext cx="2143764" cy="27365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Trebuchet MS" panose="020B0603020202020204" pitchFamily="34" charset="0"/>
              </a:rPr>
              <a:t>Normalization of prices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6B9DE0D-C8C5-4C0B-BEAE-A535C681ACC1}"/>
              </a:ext>
            </a:extLst>
          </p:cNvPr>
          <p:cNvSpPr/>
          <p:nvPr/>
        </p:nvSpPr>
        <p:spPr>
          <a:xfrm>
            <a:off x="3784754" y="2388350"/>
            <a:ext cx="2143764" cy="27365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Trebuchet MS" panose="020B0603020202020204" pitchFamily="34" charset="0"/>
              </a:rPr>
              <a:t>Technical indicators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C96A736-CE2C-4589-977C-76F94388712B}"/>
              </a:ext>
            </a:extLst>
          </p:cNvPr>
          <p:cNvCxnSpPr>
            <a:cxnSpLocks/>
          </p:cNvCxnSpPr>
          <p:nvPr/>
        </p:nvCxnSpPr>
        <p:spPr>
          <a:xfrm>
            <a:off x="2674728" y="629447"/>
            <a:ext cx="0" cy="280416"/>
          </a:xfrm>
          <a:prstGeom prst="line">
            <a:avLst/>
          </a:prstGeom>
          <a:ln w="19050">
            <a:solidFill>
              <a:schemeClr val="tx1"/>
            </a:solidFill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0C92BDA-915E-404C-955D-EC0A2B4FF157}"/>
              </a:ext>
            </a:extLst>
          </p:cNvPr>
          <p:cNvCxnSpPr>
            <a:cxnSpLocks/>
            <a:stCxn id="15" idx="2"/>
            <a:endCxn id="17" idx="0"/>
          </p:cNvCxnSpPr>
          <p:nvPr/>
        </p:nvCxnSpPr>
        <p:spPr>
          <a:xfrm>
            <a:off x="2168084" y="1275451"/>
            <a:ext cx="0" cy="238932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A7E6141-A1B1-46DB-B33E-BF0F89FCFF6C}"/>
              </a:ext>
            </a:extLst>
          </p:cNvPr>
          <p:cNvCxnSpPr>
            <a:cxnSpLocks/>
          </p:cNvCxnSpPr>
          <p:nvPr/>
        </p:nvCxnSpPr>
        <p:spPr>
          <a:xfrm>
            <a:off x="4854625" y="1275451"/>
            <a:ext cx="0" cy="238932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B2E42F1E-B76A-4FFA-A8B8-150B7E1E3AA2}"/>
              </a:ext>
            </a:extLst>
          </p:cNvPr>
          <p:cNvSpPr/>
          <p:nvPr/>
        </p:nvSpPr>
        <p:spPr>
          <a:xfrm>
            <a:off x="927715" y="4624429"/>
            <a:ext cx="2478729" cy="36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Trebuchet MS" panose="020B0603020202020204" pitchFamily="34" charset="0"/>
              </a:rPr>
              <a:t>Data processing for ML model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B90B763-CC33-4C5E-81DA-537F4635A425}"/>
              </a:ext>
            </a:extLst>
          </p:cNvPr>
          <p:cNvSpPr/>
          <p:nvPr/>
        </p:nvSpPr>
        <p:spPr>
          <a:xfrm>
            <a:off x="3616264" y="4624429"/>
            <a:ext cx="2478729" cy="36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Trebuchet MS" panose="020B0603020202020204" pitchFamily="34" charset="0"/>
              </a:rPr>
              <a:t>Data processing for sequence model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1FD68A1-27C4-47C7-9FF5-0BB65321D9EE}"/>
              </a:ext>
            </a:extLst>
          </p:cNvPr>
          <p:cNvSpPr/>
          <p:nvPr/>
        </p:nvSpPr>
        <p:spPr>
          <a:xfrm>
            <a:off x="2347156" y="3860805"/>
            <a:ext cx="2328398" cy="432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Trebuchet MS" panose="020B0603020202020204" pitchFamily="34" charset="0"/>
              </a:rPr>
              <a:t>Merge news and price data of selected companies to a dataset</a:t>
            </a:r>
          </a:p>
        </p:txBody>
      </p: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657DE0F9-ABEE-4D4F-B413-795348508C1F}"/>
              </a:ext>
            </a:extLst>
          </p:cNvPr>
          <p:cNvCxnSpPr>
            <a:cxnSpLocks/>
            <a:stCxn id="18" idx="2"/>
            <a:endCxn id="34" idx="1"/>
          </p:cNvCxnSpPr>
          <p:nvPr/>
        </p:nvCxnSpPr>
        <p:spPr>
          <a:xfrm rot="16200000" flipH="1">
            <a:off x="2072654" y="3802302"/>
            <a:ext cx="370437" cy="178567"/>
          </a:xfrm>
          <a:prstGeom prst="bentConnector2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55A7A470-9D08-4651-BF8D-18675AE9C644}"/>
              </a:ext>
            </a:extLst>
          </p:cNvPr>
          <p:cNvCxnSpPr>
            <a:cxnSpLocks/>
            <a:stCxn id="26" idx="2"/>
            <a:endCxn id="34" idx="3"/>
          </p:cNvCxnSpPr>
          <p:nvPr/>
        </p:nvCxnSpPr>
        <p:spPr>
          <a:xfrm rot="5400000">
            <a:off x="4113534" y="3333703"/>
            <a:ext cx="1305122" cy="181083"/>
          </a:xfrm>
          <a:prstGeom prst="bentConnector2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5BCE7ED-947B-4D2B-93F0-151E6C6B0D76}"/>
              </a:ext>
            </a:extLst>
          </p:cNvPr>
          <p:cNvCxnSpPr>
            <a:cxnSpLocks/>
          </p:cNvCxnSpPr>
          <p:nvPr/>
        </p:nvCxnSpPr>
        <p:spPr>
          <a:xfrm>
            <a:off x="4347981" y="4298662"/>
            <a:ext cx="0" cy="324000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D8D2D6D7-1674-4AD6-96E3-C4E7ED324E59}"/>
              </a:ext>
            </a:extLst>
          </p:cNvPr>
          <p:cNvCxnSpPr>
            <a:cxnSpLocks/>
          </p:cNvCxnSpPr>
          <p:nvPr/>
        </p:nvCxnSpPr>
        <p:spPr>
          <a:xfrm>
            <a:off x="2674728" y="4298662"/>
            <a:ext cx="0" cy="324000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ADC0A419-D661-4172-874B-186C80EAE310}"/>
              </a:ext>
            </a:extLst>
          </p:cNvPr>
          <p:cNvSpPr/>
          <p:nvPr/>
        </p:nvSpPr>
        <p:spPr>
          <a:xfrm>
            <a:off x="927715" y="6096889"/>
            <a:ext cx="2583638" cy="432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Trebuchet MS" panose="020B0603020202020204" pitchFamily="34" charset="0"/>
              </a:rPr>
              <a:t>Compare them using model evaluation and profitability metrics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66A1806-BFA5-4369-A1DD-3DBFB4A02D6E}"/>
              </a:ext>
            </a:extLst>
          </p:cNvPr>
          <p:cNvSpPr/>
          <p:nvPr/>
        </p:nvSpPr>
        <p:spPr>
          <a:xfrm>
            <a:off x="3511355" y="6096889"/>
            <a:ext cx="2583638" cy="432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Trebuchet MS" panose="020B0603020202020204" pitchFamily="34" charset="0"/>
              </a:rPr>
              <a:t>Measure the impact of news features on model performance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37E1F45-132A-483D-8B2D-F0AABD600D18}"/>
              </a:ext>
            </a:extLst>
          </p:cNvPr>
          <p:cNvSpPr/>
          <p:nvPr/>
        </p:nvSpPr>
        <p:spPr>
          <a:xfrm>
            <a:off x="929558" y="5821294"/>
            <a:ext cx="5163594" cy="27360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Trebuchet MS" panose="020B0603020202020204" pitchFamily="34" charset="0"/>
              </a:rPr>
              <a:t>Performance comparison on models with news features or not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B156C0B2-7056-430C-B343-FFFDA2621023}"/>
              </a:ext>
            </a:extLst>
          </p:cNvPr>
          <p:cNvSpPr/>
          <p:nvPr/>
        </p:nvSpPr>
        <p:spPr>
          <a:xfrm>
            <a:off x="927715" y="5157829"/>
            <a:ext cx="2478729" cy="36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Trebuchet MS" panose="020B0603020202020204" pitchFamily="34" charset="0"/>
              </a:rPr>
              <a:t>Regression and Boosting models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EE3DCD8-017E-47B2-A7A4-1E516A79518D}"/>
              </a:ext>
            </a:extLst>
          </p:cNvPr>
          <p:cNvSpPr/>
          <p:nvPr/>
        </p:nvSpPr>
        <p:spPr>
          <a:xfrm>
            <a:off x="3616264" y="5157829"/>
            <a:ext cx="2478729" cy="36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Trebuchet MS" panose="020B0603020202020204" pitchFamily="34" charset="0"/>
              </a:rPr>
              <a:t>LSTM Networks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788329B2-D90E-4A77-9B0B-464154C2FF6D}"/>
              </a:ext>
            </a:extLst>
          </p:cNvPr>
          <p:cNvCxnSpPr>
            <a:cxnSpLocks/>
            <a:stCxn id="32" idx="2"/>
            <a:endCxn id="42" idx="0"/>
          </p:cNvCxnSpPr>
          <p:nvPr/>
        </p:nvCxnSpPr>
        <p:spPr>
          <a:xfrm>
            <a:off x="2167079" y="4984429"/>
            <a:ext cx="0" cy="173400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4B7650C-3BD8-43BE-924B-22C551481F55}"/>
              </a:ext>
            </a:extLst>
          </p:cNvPr>
          <p:cNvCxnSpPr>
            <a:cxnSpLocks/>
            <a:stCxn id="33" idx="2"/>
            <a:endCxn id="43" idx="0"/>
          </p:cNvCxnSpPr>
          <p:nvPr/>
        </p:nvCxnSpPr>
        <p:spPr>
          <a:xfrm>
            <a:off x="4855629" y="4984429"/>
            <a:ext cx="0" cy="173400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58814414-8EED-4A64-B6B0-2246EBB539CD}"/>
              </a:ext>
            </a:extLst>
          </p:cNvPr>
          <p:cNvCxnSpPr>
            <a:cxnSpLocks/>
          </p:cNvCxnSpPr>
          <p:nvPr/>
        </p:nvCxnSpPr>
        <p:spPr>
          <a:xfrm>
            <a:off x="2167079" y="5517829"/>
            <a:ext cx="0" cy="324000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2D9518F-5409-42C0-A205-B6F6B4289FB3}"/>
              </a:ext>
            </a:extLst>
          </p:cNvPr>
          <p:cNvCxnSpPr>
            <a:cxnSpLocks/>
          </p:cNvCxnSpPr>
          <p:nvPr/>
        </p:nvCxnSpPr>
        <p:spPr>
          <a:xfrm>
            <a:off x="4855629" y="5517829"/>
            <a:ext cx="0" cy="324000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558D83FB-5FE1-4399-80F2-EEA34476BAE5}"/>
              </a:ext>
            </a:extLst>
          </p:cNvPr>
          <p:cNvSpPr/>
          <p:nvPr/>
        </p:nvSpPr>
        <p:spPr>
          <a:xfrm>
            <a:off x="1096705" y="3312950"/>
            <a:ext cx="2143765" cy="27365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Trebuchet MS" panose="020B0603020202020204" pitchFamily="34" charset="0"/>
              </a:rPr>
              <a:t>Aggregate news by day</a:t>
            </a: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2BD40CE3-F56B-4002-B987-207D09FFFA1F}"/>
              </a:ext>
            </a:extLst>
          </p:cNvPr>
          <p:cNvCxnSpPr>
            <a:cxnSpLocks/>
            <a:endCxn id="48" idx="0"/>
          </p:cNvCxnSpPr>
          <p:nvPr/>
        </p:nvCxnSpPr>
        <p:spPr>
          <a:xfrm>
            <a:off x="2168589" y="3130164"/>
            <a:ext cx="0" cy="182786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5" name="Picture 94">
            <a:extLst>
              <a:ext uri="{FF2B5EF4-FFF2-40B4-BE49-F238E27FC236}">
                <a16:creationId xmlns:a16="http://schemas.microsoft.com/office/drawing/2014/main" id="{8E801670-524C-4DA8-9E9D-2EC9CD647B7E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64378" y="2290439"/>
            <a:ext cx="5692660" cy="272619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64791119"/>
      </p:ext>
    </p:extLst>
  </p:cSld>
  <p:clrMapOvr>
    <a:masterClrMapping/>
  </p:clrMapOvr>
</p:sld>
</file>

<file path=ppt/theme/theme1.xml><?xml version="1.0" encoding="utf-8"?>
<a:theme xmlns:a="http://schemas.openxmlformats.org/drawingml/2006/main" name="Telekom 2020 EN">
  <a:themeElements>
    <a:clrScheme name="dt_it_solutions_dany1">
      <a:dk1>
        <a:sysClr val="windowText" lastClr="000000"/>
      </a:dk1>
      <a:lt1>
        <a:sysClr val="window" lastClr="FFFFFF"/>
      </a:lt1>
      <a:dk2>
        <a:srgbClr val="E20074"/>
      </a:dk2>
      <a:lt2>
        <a:srgbClr val="A3A3A3"/>
      </a:lt2>
      <a:accent1>
        <a:srgbClr val="32B9AF"/>
      </a:accent1>
      <a:accent2>
        <a:srgbClr val="A4DEEE"/>
      </a:accent2>
      <a:accent3>
        <a:srgbClr val="ECCCBF"/>
      </a:accent3>
      <a:accent4>
        <a:srgbClr val="F0E68C"/>
      </a:accent4>
      <a:accent5>
        <a:srgbClr val="00A8E6"/>
      </a:accent5>
      <a:accent6>
        <a:srgbClr val="6E648C"/>
      </a:accent6>
      <a:hlink>
        <a:srgbClr val="00739F"/>
      </a:hlink>
      <a:folHlink>
        <a:srgbClr val="00739F"/>
      </a:folHlink>
    </a:clrScheme>
    <a:fontScheme name="dt_it_solutions_dany_fonts_1">
      <a:majorFont>
        <a:latin typeface="TeleNeo Office ExtraBold"/>
        <a:ea typeface=""/>
        <a:cs typeface=""/>
      </a:majorFont>
      <a:minorFont>
        <a:latin typeface="TeleNeo Offic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 w="12700">
          <a:noFill/>
        </a:ln>
      </a:spPr>
      <a:bodyPr lIns="72000" tIns="72000" rIns="72000" bIns="72000" rtlCol="0" anchor="ctr"/>
      <a:lstStyle>
        <a:defPPr algn="ctr">
          <a:defRPr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marL="144000" indent="-144000" algn="l">
          <a:buClr>
            <a:schemeClr val="tx2"/>
          </a:buClr>
          <a:buSzPct val="100000"/>
          <a:buFont typeface="TeleNeo Office" panose="020B0504040202090203" pitchFamily="34" charset="0"/>
          <a:buChar char="•"/>
          <a:defRPr smtClean="0"/>
        </a:defPPr>
      </a:lstStyle>
    </a:txDef>
  </a:objectDefaults>
  <a:extraClrSchemeLst/>
  <a:custClrLst>
    <a:custClr name="Smaragd">
      <a:srgbClr val="078C82"/>
    </a:custClr>
    <a:custClr name="Ozean">
      <a:srgbClr val="5AB4C8"/>
    </a:custClr>
    <a:custClr name="Cappuccino">
      <a:srgbClr val="BD968C"/>
    </a:custClr>
    <a:custClr name="Curry">
      <a:srgbClr val="C8B45A"/>
    </a:custClr>
    <a:custClr name="Jeans">
      <a:srgbClr val="0478BE"/>
    </a:custClr>
    <a:custClr name="Aubergine">
      <a:srgbClr val="3C325A"/>
    </a:custClr>
    <a:custClr name="Leer">
      <a:srgbClr val="FFFFFF"/>
    </a:custClr>
    <a:custClr name="Leer">
      <a:srgbClr val="FFFFFF"/>
    </a:custClr>
    <a:custClr name="Leer">
      <a:srgbClr val="FFFFFF"/>
    </a:custClr>
    <a:custClr name="Leer">
      <a:srgbClr val="FFFFFF"/>
    </a:custClr>
    <a:custClr name="Mint">
      <a:srgbClr val="86CBC4"/>
    </a:custClr>
    <a:custClr name="Himmel">
      <a:srgbClr val="CBE8F4"/>
    </a:custClr>
    <a:custClr name="Pfirsich">
      <a:srgbClr val="FAE2D8"/>
    </a:custClr>
    <a:custClr name="Vanille">
      <a:srgbClr val="F5EBAF"/>
    </a:custClr>
    <a:custClr name="Azur">
      <a:srgbClr val="45C1F1"/>
    </a:custClr>
    <a:custClr name="Flieder">
      <a:srgbClr val="9C9BB9"/>
    </a:custClr>
    <a:custClr name="Leer">
      <a:srgbClr val="FFFFFF"/>
    </a:custClr>
    <a:custClr name="Leer">
      <a:srgbClr val="FFFFFF"/>
    </a:custClr>
    <a:custClr name="Leer">
      <a:srgbClr val="FFFFFF"/>
    </a:custClr>
    <a:custClr name="Leer">
      <a:srgbClr val="FFFFFF"/>
    </a:custClr>
    <a:custClr name="Grau 38">
      <a:srgbClr val="262626"/>
    </a:custClr>
    <a:custClr name="Grau 75">
      <a:srgbClr val="4B4B4B"/>
    </a:custClr>
    <a:custClr name="Grau 115">
      <a:srgbClr val="737373"/>
    </a:custClr>
    <a:custClr name="Grau 178">
      <a:srgbClr val="B2B2B2"/>
    </a:custClr>
    <a:custClr name="Grau 220">
      <a:srgbClr val="DCDCDC"/>
    </a:custClr>
    <a:custClr name="Leer">
      <a:srgbClr val="FFFFFF"/>
    </a:custClr>
    <a:custClr name="Leer">
      <a:srgbClr val="FFFFFF"/>
    </a:custClr>
    <a:custClr name="Rot">
      <a:srgbClr val="D90000"/>
    </a:custClr>
    <a:custClr name="Gelb">
      <a:srgbClr val="FECB00"/>
    </a:custClr>
    <a:custClr name="Grün">
      <a:srgbClr val="46A800"/>
    </a:custClr>
  </a:custClrLst>
  <a:extLst>
    <a:ext uri="{05A4C25C-085E-4340-85A3-A5531E510DB2}">
      <thm15:themeFamily xmlns:thm15="http://schemas.microsoft.com/office/thememl/2012/main" name="dt_it_dany1" id="{26B5F4B5-87D1-48EA-A2A0-FCDBDBA46689}" vid="{B15B17A0-4440-4424-89DE-4075986FA624}"/>
    </a:ext>
  </a:extLst>
</a:theme>
</file>

<file path=ppt/theme/theme2.xml><?xml version="1.0" encoding="utf-8"?>
<a:theme xmlns:a="http://schemas.openxmlformats.org/drawingml/2006/main" name="Office">
  <a:themeElements>
    <a:clrScheme name="Telekom Liquid Master">
      <a:dk1>
        <a:sysClr val="windowText" lastClr="000000"/>
      </a:dk1>
      <a:lt1>
        <a:sysClr val="window" lastClr="FFFFFF"/>
      </a:lt1>
      <a:dk2>
        <a:srgbClr val="E20074"/>
      </a:dk2>
      <a:lt2>
        <a:srgbClr val="A3A3A3"/>
      </a:lt2>
      <a:accent1>
        <a:srgbClr val="32B9AF"/>
      </a:accent1>
      <a:accent2>
        <a:srgbClr val="A4DEEE"/>
      </a:accent2>
      <a:accent3>
        <a:srgbClr val="ECCCBF"/>
      </a:accent3>
      <a:accent4>
        <a:srgbClr val="F0E68C"/>
      </a:accent4>
      <a:accent5>
        <a:srgbClr val="00A8E6"/>
      </a:accent5>
      <a:accent6>
        <a:srgbClr val="6E648C"/>
      </a:accent6>
      <a:hlink>
        <a:srgbClr val="00739F"/>
      </a:hlink>
      <a:folHlink>
        <a:srgbClr val="00739F"/>
      </a:folHlink>
    </a:clrScheme>
    <a:fontScheme name="Deutsche Telekom Liquid Master">
      <a:majorFont>
        <a:latin typeface="TeleNeo Office ExtraBold"/>
        <a:ea typeface=""/>
        <a:cs typeface=""/>
      </a:majorFont>
      <a:minorFont>
        <a:latin typeface="TeleNeo Offic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lIns="0" tIns="0" rIns="0" bIns="0" rtlCol="0" anchor="ctr"/>
      <a:lstStyle>
        <a:defPPr algn="ctr">
          <a:defRPr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marL="144000" indent="-144000" algn="l">
          <a:buClr>
            <a:schemeClr val="tx2"/>
          </a:buClr>
          <a:buSzPct val="100000"/>
          <a:buFont typeface="TeleNeo Office" panose="020B0504040202090203" pitchFamily="34" charset="0"/>
          <a:buChar char="•"/>
          <a:defRPr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Telekom Liquid Master">
      <a:dk1>
        <a:sysClr val="windowText" lastClr="000000"/>
      </a:dk1>
      <a:lt1>
        <a:sysClr val="window" lastClr="FFFFFF"/>
      </a:lt1>
      <a:dk2>
        <a:srgbClr val="E20074"/>
      </a:dk2>
      <a:lt2>
        <a:srgbClr val="A3A3A3"/>
      </a:lt2>
      <a:accent1>
        <a:srgbClr val="32B9AF"/>
      </a:accent1>
      <a:accent2>
        <a:srgbClr val="A4DEEE"/>
      </a:accent2>
      <a:accent3>
        <a:srgbClr val="ECCCBF"/>
      </a:accent3>
      <a:accent4>
        <a:srgbClr val="F0E68C"/>
      </a:accent4>
      <a:accent5>
        <a:srgbClr val="00A8E6"/>
      </a:accent5>
      <a:accent6>
        <a:srgbClr val="6E648C"/>
      </a:accent6>
      <a:hlink>
        <a:srgbClr val="00739F"/>
      </a:hlink>
      <a:folHlink>
        <a:srgbClr val="00739F"/>
      </a:folHlink>
    </a:clrScheme>
    <a:fontScheme name="Deutsche Telekom Liquid Master">
      <a:majorFont>
        <a:latin typeface="TeleNeo Office ExtraBold"/>
        <a:ea typeface=""/>
        <a:cs typeface=""/>
      </a:majorFont>
      <a:minorFont>
        <a:latin typeface="TeleNeo Offic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lIns="0" tIns="0" rIns="0" bIns="0" rtlCol="0" anchor="ctr"/>
      <a:lstStyle>
        <a:defPPr algn="ctr">
          <a:defRPr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marL="144000" indent="-144000" algn="l">
          <a:buClr>
            <a:schemeClr val="tx2"/>
          </a:buClr>
          <a:buSzPct val="100000"/>
          <a:buFont typeface="TeleNeo Office" panose="020B0504040202090203" pitchFamily="34" charset="0"/>
          <a:buChar char="•"/>
          <a:defRPr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F1B1CC657658D646BB6EB2FF7034CC42" ma:contentTypeVersion="10" ma:contentTypeDescription="Ein neues Dokument erstellen." ma:contentTypeScope="" ma:versionID="72e07ee743b9c72385fe3cf8c6598cf6">
  <xsd:schema xmlns:xsd="http://www.w3.org/2001/XMLSchema" xmlns:xs="http://www.w3.org/2001/XMLSchema" xmlns:p="http://schemas.microsoft.com/office/2006/metadata/properties" xmlns:ns2="cbd61123-b473-46bb-9246-a4b4eb9f5cf1" xmlns:ns3="31b830ef-a116-44e3-a960-b0b072e024a0" targetNamespace="http://schemas.microsoft.com/office/2006/metadata/properties" ma:root="true" ma:fieldsID="1a6dd60a4c301a3407795505fe0a6b0b" ns2:_="" ns3:_="">
    <xsd:import namespace="cbd61123-b473-46bb-9246-a4b4eb9f5cf1"/>
    <xsd:import namespace="31b830ef-a116-44e3-a960-b0b072e024a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Location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bd61123-b473-46bb-9246-a4b4eb9f5cf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1b830ef-a116-44e3-a960-b0b072e024a0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Freigegeben für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Freigegeben für -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181A55E-97EE-4DED-97F6-2304DEA7C32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2B350AE-2C8A-4510-AD2E-FCA01BADBD7E}">
  <ds:schemaRefs>
    <ds:schemaRef ds:uri="http://www.w3.org/XML/1998/namespace"/>
    <ds:schemaRef ds:uri="http://purl.org/dc/elements/1.1/"/>
    <ds:schemaRef ds:uri="31b830ef-a116-44e3-a960-b0b072e024a0"/>
    <ds:schemaRef ds:uri="http://schemas.microsoft.com/office/2006/metadata/properties"/>
    <ds:schemaRef ds:uri="http://purl.org/dc/terms/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cbd61123-b473-46bb-9246-a4b4eb9f5cf1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83DFE741-B379-496E-BEE9-28EAAD5FE2A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bd61123-b473-46bb-9246-a4b4eb9f5cf1"/>
    <ds:schemaRef ds:uri="31b830ef-a116-44e3-a960-b0b072e024a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dt_it_dany1</Template>
  <TotalTime>8504</TotalTime>
  <Words>2812</Words>
  <Application>Microsoft Office PowerPoint</Application>
  <PresentationFormat>Widescreen</PresentationFormat>
  <Paragraphs>811</Paragraphs>
  <Slides>41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8" baseType="lpstr">
      <vt:lpstr>Arial</vt:lpstr>
      <vt:lpstr>Cambria Math</vt:lpstr>
      <vt:lpstr>TeleNeo Office</vt:lpstr>
      <vt:lpstr>TeleNeo Office ExtraBold</vt:lpstr>
      <vt:lpstr>Times New Roman</vt:lpstr>
      <vt:lpstr>Trebuchet MS</vt:lpstr>
      <vt:lpstr>Telekom 2020 EN</vt:lpstr>
      <vt:lpstr>Trade news project</vt:lpstr>
      <vt:lpstr>Agenda</vt:lpstr>
      <vt:lpstr>Literature review</vt:lpstr>
      <vt:lpstr>Text analysis allows you to add new information to the predictive model to significantly improve model accuracy</vt:lpstr>
      <vt:lpstr>We focus on automatic classification of news event types</vt:lpstr>
      <vt:lpstr>Our research is to propose an approach for automatic classification of news event types and validate it </vt:lpstr>
      <vt:lpstr>Methodology</vt:lpstr>
      <vt:lpstr>PowerPoint Presentation</vt:lpstr>
      <vt:lpstr>Collected 380K full news texts for 80 companies</vt:lpstr>
      <vt:lpstr>BERT is pre-trained model, and we fine tuned it with our labelled sample</vt:lpstr>
      <vt:lpstr>BERT performs 0.8-0.9 precision for almost all event types </vt:lpstr>
      <vt:lpstr>BERT was applied to label other 380K news texts</vt:lpstr>
      <vt:lpstr>Then we aggregated the labelled data by date </vt:lpstr>
      <vt:lpstr>News types are discussed. Prices and technical indicators are next</vt:lpstr>
      <vt:lpstr>Normalization means a percent diff between N days</vt:lpstr>
      <vt:lpstr>We chose 3 technical indicators</vt:lpstr>
      <vt:lpstr>Merged data contains prices, news, technical indicators for each day</vt:lpstr>
      <vt:lpstr>Data for LSTM models</vt:lpstr>
      <vt:lpstr>Data for classical ML models</vt:lpstr>
      <vt:lpstr>12 models with news and not</vt:lpstr>
      <vt:lpstr>Metrics: 2 regression, 3 classification and profitability</vt:lpstr>
      <vt:lpstr>Trading strategy – the capital allocation between 5 days</vt:lpstr>
      <vt:lpstr>The visualization of our attitude to trading strategy</vt:lpstr>
      <vt:lpstr>Incorrectly predicted sign is penalized by our custom loss more than MAE</vt:lpstr>
      <vt:lpstr>Summary of methodology</vt:lpstr>
      <vt:lpstr>The scheme of notebooks from data collection to modelling</vt:lpstr>
      <vt:lpstr>Results</vt:lpstr>
      <vt:lpstr>PowerPoint Presentation</vt:lpstr>
      <vt:lpstr>PowerPoint Presentation</vt:lpstr>
      <vt:lpstr>PowerPoint Presentation</vt:lpstr>
      <vt:lpstr>Boosting predictions are not appropriate for classification metrics</vt:lpstr>
      <vt:lpstr>Why boosting shows higher profitability than LSTM model? </vt:lpstr>
      <vt:lpstr>PowerPoint Presentation</vt:lpstr>
      <vt:lpstr>Aggregate metrics of profit show a dominance of models with news features</vt:lpstr>
      <vt:lpstr>PowerPoint Presentation</vt:lpstr>
      <vt:lpstr>PowerPoint Presentation</vt:lpstr>
      <vt:lpstr>PowerPoint Presentation</vt:lpstr>
      <vt:lpstr>PowerPoint Presentation</vt:lpstr>
      <vt:lpstr>Conclusion</vt:lpstr>
      <vt:lpstr>Our research shows the dominance of models with proposed news features</vt:lpstr>
      <vt:lpstr>Ways to improve prediction</vt:lpstr>
    </vt:vector>
  </TitlesOfParts>
  <Company>Deutsche Telekom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Progress update presentation</dc:title>
  <dc:creator>Daniil Kuznetsov</dc:creator>
  <dc:description>Optimized for Office 365</dc:description>
  <cp:lastModifiedBy>Daniil Kuznetsov</cp:lastModifiedBy>
  <cp:revision>155</cp:revision>
  <cp:lastPrinted>2020-08-27T09:01:38Z</cp:lastPrinted>
  <dcterms:created xsi:type="dcterms:W3CDTF">2021-02-17T12:23:28Z</dcterms:created>
  <dcterms:modified xsi:type="dcterms:W3CDTF">2021-07-06T13:53:18Z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0x010100F1B1CC657658D646BB6EB2FF7034CC42</vt:lpwstr>
  </property>
</Properties>
</file>